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75" r:id="rId4"/>
    <p:sldId id="278" r:id="rId5"/>
    <p:sldId id="258" r:id="rId6"/>
    <p:sldId id="276" r:id="rId7"/>
    <p:sldId id="259" r:id="rId8"/>
    <p:sldId id="260" r:id="rId9"/>
    <p:sldId id="279" r:id="rId10"/>
    <p:sldId id="261" r:id="rId11"/>
    <p:sldId id="274" r:id="rId12"/>
    <p:sldId id="264" r:id="rId13"/>
    <p:sldId id="265" r:id="rId14"/>
    <p:sldId id="266" r:id="rId15"/>
    <p:sldId id="268" r:id="rId16"/>
    <p:sldId id="270" r:id="rId17"/>
    <p:sldId id="271" r:id="rId18"/>
    <p:sldId id="272" r:id="rId19"/>
    <p:sldId id="273" r:id="rId20"/>
    <p:sldId id="277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45" autoAdjust="0"/>
  </p:normalViewPr>
  <p:slideViewPr>
    <p:cSldViewPr>
      <p:cViewPr varScale="1">
        <p:scale>
          <a:sx n="103" d="100"/>
          <a:sy n="103" d="100"/>
        </p:scale>
        <p:origin x="185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F3FC0-4903-49EF-A3E6-6D846B847E43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2BAD6-A88D-4C79-8FFC-B70C5E09E6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09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148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качестве примера учащиеся пробуют создать заметку о </a:t>
            </a:r>
            <a:r>
              <a:rPr lang="ru-RU" dirty="0" err="1" smtClean="0"/>
              <a:t>Дивали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* Анимация по щелчку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62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в парах. Учащимся в парах предлагается выбрать номер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заметкой об особом дне-празднике. Им следует исправить ошибки в этой заметке и дополнить ее своими идеями и мыслями. На данном этапе учащиеся самостоятельно пробуют создать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заметку о празднике в России.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Для начала учащиеся выбирают номер и узнают какой праздник им «выпал». Анимация по щелчку по карточке.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того,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учащиеся это задание выполнят письменно, его можно проверить, щелкнув по картинке с названием праздника и перейдя на соответствующий слайд.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каждого слайда, соответствующего празднику, можно вернуться на данный слайд.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0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Первоначально</a:t>
            </a:r>
            <a:r>
              <a:rPr lang="ru-RU" baseline="0" dirty="0" smtClean="0"/>
              <a:t> отображается карточка с ошибками, но с помощью анимации по щелчку на саму карточку она меняется на исправленную и дополненную (исправленная карточка учащихся может отличаться от варианта учителя; вариант учителя дан в качестве примера). Учащиеся зачитывают свою исправленную карточку.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 Возврат</a:t>
            </a:r>
            <a:r>
              <a:rPr lang="ru-RU" baseline="0" dirty="0" smtClean="0"/>
              <a:t> на слайд с карточками – по щелчку на символ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3" action="ppaction://hlinksldjump"/>
              </a:rPr>
              <a:t></a:t>
            </a:r>
            <a:endParaRPr lang="ru-RU" sz="1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24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Первоначально</a:t>
            </a:r>
            <a:r>
              <a:rPr lang="ru-RU" baseline="0" dirty="0" smtClean="0"/>
              <a:t> отображается карточка с ошибками, но с помощью анимации по щелчку на саму карточку она меняется на исправленную и дополненную (исправленная карточка учащихся может отличаться от варианта учителя; вариант учителя дан в качестве примера). Учащиеся зачитывают свою исправленную карточку.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 Возврат</a:t>
            </a:r>
            <a:r>
              <a:rPr lang="ru-RU" baseline="0" dirty="0" smtClean="0"/>
              <a:t> на слайд с карточками – по щелчку на символ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3" action="ppaction://hlinksldjump"/>
              </a:rPr>
              <a:t></a:t>
            </a:r>
            <a:endParaRPr lang="ru-RU" sz="1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492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Первоначально</a:t>
            </a:r>
            <a:r>
              <a:rPr lang="ru-RU" baseline="0" dirty="0" smtClean="0"/>
              <a:t> отображается карточка с ошибками, но с помощью анимации по щелчку на саму карточку она меняется на исправленную и дополненную (исправленная карточка учащихся может отличаться от варианта учителя; вариант учителя дан в качестве примера). Учащиеся зачитывают свою исправленную карточку.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 Возврат</a:t>
            </a:r>
            <a:r>
              <a:rPr lang="ru-RU" baseline="0" dirty="0" smtClean="0"/>
              <a:t> на слайд с карточками – по щелчку на символ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3" action="ppaction://hlinksldjump"/>
              </a:rPr>
              <a:t></a:t>
            </a:r>
            <a:endParaRPr lang="ru-RU" sz="1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09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Первоначально</a:t>
            </a:r>
            <a:r>
              <a:rPr lang="ru-RU" baseline="0" dirty="0" smtClean="0"/>
              <a:t> отображается карточка с ошибками, но с помощью анимации по щелчку на саму карточку она меняется на исправленную и дополненную (исправленная карточка учащихся может отличаться от варианта учителя; вариант учителя дан в качестве примера). Учащиеся зачитывают свою исправленную карточку.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 Возврат</a:t>
            </a:r>
            <a:r>
              <a:rPr lang="ru-RU" baseline="0" dirty="0" smtClean="0"/>
              <a:t> на слайд с карточками – по щелчку на символ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3" action="ppaction://hlinksldjump"/>
              </a:rPr>
              <a:t></a:t>
            </a:r>
            <a:endParaRPr lang="ru-RU" sz="1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976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Первоначально</a:t>
            </a:r>
            <a:r>
              <a:rPr lang="ru-RU" baseline="0" dirty="0" smtClean="0"/>
              <a:t> отображается карточка с ошибками, но с помощью анимации по щелчку на саму карточку она меняется на исправленную и дополненную (исправленная карточка учащихся может отличаться от варианта учителя; вариант учителя дан в качестве примера). Учащиеся зачитывают свою исправленную карточку.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 Возврат</a:t>
            </a:r>
            <a:r>
              <a:rPr lang="ru-RU" baseline="0" dirty="0" smtClean="0"/>
              <a:t> на слайд с карточками – по щелчку на символ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3" action="ppaction://hlinksldjump"/>
              </a:rPr>
              <a:t></a:t>
            </a:r>
            <a:endParaRPr lang="ru-RU" sz="1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Первоначально</a:t>
            </a:r>
            <a:r>
              <a:rPr lang="ru-RU" baseline="0" dirty="0" smtClean="0"/>
              <a:t> отображается карточка с ошибками, но с помощью анимации по щелчку на саму карточку она меняется на исправленную и дополненную (исправленная карточка учащихся может отличаться от варианта учителя; вариант учителя дан в качестве примера). Учащиеся зачитывают свою исправленную карточку.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 Возврат</a:t>
            </a:r>
            <a:r>
              <a:rPr lang="ru-RU" baseline="0" dirty="0" smtClean="0"/>
              <a:t> на слайд с карточками – по щелчку на символ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3" action="ppaction://hlinksldjump"/>
              </a:rPr>
              <a:t></a:t>
            </a:r>
            <a:endParaRPr lang="ru-RU" sz="1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531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Первоначально</a:t>
            </a:r>
            <a:r>
              <a:rPr lang="ru-RU" baseline="0" dirty="0" smtClean="0"/>
              <a:t> отображается карточка с ошибками, но с помощью анимации по щелчку на саму карточку она меняется на исправленную и дополненную (исправленная карточка учащихся может отличаться от варианта учителя; вариант учителя дан в качестве примера). Учащиеся зачитывают свою исправленную карточку.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 Возврат</a:t>
            </a:r>
            <a:r>
              <a:rPr lang="ru-RU" baseline="0" dirty="0" smtClean="0"/>
              <a:t> на слайд с карточками – по щелчку на символ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3" action="ppaction://hlinksldjump"/>
              </a:rPr>
              <a:t></a:t>
            </a:r>
            <a:endParaRPr lang="ru-RU" sz="1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10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Первоначально</a:t>
            </a:r>
            <a:r>
              <a:rPr lang="ru-RU" baseline="0" dirty="0" smtClean="0"/>
              <a:t> отображается карточка с ошибками, но с помощью анимации по щелчку на саму карточку она меняется на исправленную и дополненную (исправленная карточка учащихся может отличаться от варианта учителя; вариант учителя дан в качестве примера). Учащиеся зачитывают свою исправленную карточку.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* Возврат</a:t>
            </a:r>
            <a:r>
              <a:rPr lang="ru-RU" baseline="0" dirty="0" smtClean="0"/>
              <a:t> на слайд с карточками – по щелчку на символ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cap="none" spc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3" action="ppaction://hlinksldjump"/>
              </a:rPr>
              <a:t></a:t>
            </a:r>
            <a:endParaRPr lang="ru-RU" sz="12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87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0" dirty="0" smtClean="0"/>
              <a:t>Определение темы урока. Учащиеся на основе новых слов формируют тему урока, а также пытаются определить</a:t>
            </a:r>
            <a:r>
              <a:rPr lang="ru-RU" i="0" baseline="0" dirty="0" smtClean="0"/>
              <a:t> с какой целью рассматривается данная тема в программе</a:t>
            </a:r>
            <a:endParaRPr lang="ru-RU" i="0" dirty="0" smtClean="0"/>
          </a:p>
          <a:p>
            <a:r>
              <a:rPr lang="ru-RU" i="0" dirty="0" smtClean="0"/>
              <a:t>*Анимация</a:t>
            </a:r>
            <a:r>
              <a:rPr lang="ru-RU" i="0" baseline="0" dirty="0" smtClean="0"/>
              <a:t> по щелчку на вопросы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17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Домашнее задание: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спользуя фразы в рамочке и свои заметки, написать текст об особом дне и рассказать его. Рассказ без ошибок – это «5», рассказ с незначительными ошибками и возможностью подсмотреть текст пару раз – «4». Если вам достаточно «3», вы можете только написать текст.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10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УМК:</a:t>
            </a:r>
            <a:r>
              <a:rPr lang="ru-R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Spotlight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-6, авторы Ю.Е. Ваулина, Дж. Дули, О.Е.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Подоляко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В.Эванс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0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Речевая</a:t>
            </a:r>
            <a:r>
              <a:rPr lang="ru-RU" baseline="0" dirty="0" smtClean="0"/>
              <a:t> зарядка: учащиеся отвечают на вопросы (учащиеся могут посмотреть варианты ответов)</a:t>
            </a:r>
          </a:p>
          <a:p>
            <a:r>
              <a:rPr lang="ru-RU" baseline="0" dirty="0" smtClean="0"/>
              <a:t>*Анимация по щелчку на вопросы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5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Фонетическая зарядка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чащиеся повторяют за учителем новые слова - названия праздников и переводят их. Если учащиеся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знают перевода слова, учитель в качестве подсказки открывает ссылку-изображение.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61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Вводим новый</a:t>
            </a:r>
            <a:r>
              <a:rPr lang="ru-RU" baseline="0" dirty="0" smtClean="0"/>
              <a:t> материал – праздник </a:t>
            </a:r>
            <a:r>
              <a:rPr lang="ru-RU" baseline="0" dirty="0" err="1" smtClean="0"/>
              <a:t>Дивали</a:t>
            </a:r>
            <a:r>
              <a:rPr lang="ru-RU" baseline="0" dirty="0" smtClean="0"/>
              <a:t> в Индии. Учащиеся начинают знакомство с ним с помощью видео.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95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Продолжаем знакомится с</a:t>
            </a:r>
            <a:r>
              <a:rPr lang="ru-RU" baseline="0" dirty="0" smtClean="0"/>
              <a:t> праздником </a:t>
            </a:r>
            <a:r>
              <a:rPr lang="ru-RU" baseline="0" dirty="0" err="1" smtClean="0"/>
              <a:t>Дивали</a:t>
            </a:r>
            <a:r>
              <a:rPr lang="ru-RU" baseline="0" dirty="0" smtClean="0"/>
              <a:t>: слушаем рассказ девушки и выполняем упражнение на расстановку событий в порядке следования </a:t>
            </a:r>
          </a:p>
          <a:p>
            <a:r>
              <a:rPr lang="ru-RU" baseline="0" dirty="0" smtClean="0"/>
              <a:t>*Для проверки задания – щелчок по фразе </a:t>
            </a:r>
            <a:r>
              <a:rPr lang="en-US" baseline="0" dirty="0" smtClean="0"/>
              <a:t>“Let’s check up”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707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аудировании</a:t>
            </a:r>
            <a:r>
              <a:rPr lang="ru-RU" baseline="0" dirty="0" smtClean="0"/>
              <a:t> знакомимся с текстом еще раз: читаем и устно переводим его. Выполняем упражнение на нахождение некоторых фраз из тексте.</a:t>
            </a:r>
          </a:p>
          <a:p>
            <a:r>
              <a:rPr lang="ru-RU" baseline="0" dirty="0" smtClean="0"/>
              <a:t>* Анимация по щелчку на фразу на русском языке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2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</a:t>
            </a:r>
            <a:r>
              <a:rPr lang="ru-RU" baseline="0" dirty="0" smtClean="0"/>
              <a:t> по тексту: учащимся необходимо подобрать прилагательное к соответствующему существительному, используя текст.</a:t>
            </a:r>
          </a:p>
          <a:p>
            <a:r>
              <a:rPr lang="ru-RU" baseline="0" dirty="0" smtClean="0"/>
              <a:t>*Анимация по щелчку на существительное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069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продолжении темы учащиеся учатся создавать заметки о празднике. Данные заметки помогут им в устном рассказе (в домашней работе).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2BAD6-A88D-4C79-8FFC-B70C5E09E63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5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1884759" y="1371600"/>
            <a:ext cx="5372100" cy="41148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3120" y="1557867"/>
            <a:ext cx="4937760" cy="2560320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6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03120" y="4185919"/>
            <a:ext cx="4937760" cy="1097278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1200"/>
              </a:spcBef>
              <a:buNone/>
              <a:defRPr sz="20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4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3300" y="1143000"/>
            <a:ext cx="2603501" cy="2285999"/>
          </a:xfrm>
        </p:spPr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982132"/>
            <a:ext cx="5246370" cy="507492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3301" y="3513665"/>
            <a:ext cx="2603500" cy="2103120"/>
          </a:xfrm>
        </p:spPr>
        <p:txBody>
          <a:bodyPr rtlCol="0"/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4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3300" y="1143000"/>
            <a:ext cx="2603501" cy="2285999"/>
          </a:xfrm>
        </p:spPr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3301" y="3513665"/>
            <a:ext cx="2603500" cy="2103120"/>
          </a:xfrm>
        </p:spPr>
        <p:txBody>
          <a:bodyPr rtlCol="0"/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520699" y="1051560"/>
            <a:ext cx="5143500" cy="4937760"/>
          </a:xfrm>
          <a:prstGeom prst="rect">
            <a:avLst/>
          </a:prstGeom>
          <a:solidFill>
            <a:schemeClr val="bg1"/>
          </a:soli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9038" y="1143000"/>
            <a:ext cx="5014518" cy="4754880"/>
          </a:xfrm>
          <a:solidFill>
            <a:schemeClr val="bg2">
              <a:lumMod val="40000"/>
              <a:lumOff val="60000"/>
            </a:schemeClr>
          </a:solidFill>
        </p:spPr>
        <p:txBody>
          <a:bodyPr tIns="27432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2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846666"/>
            <a:ext cx="1371600" cy="5554133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099" y="846666"/>
            <a:ext cx="5897880" cy="5554133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0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5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4000500" y="762000"/>
            <a:ext cx="48006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0530" y="1016001"/>
            <a:ext cx="4320540" cy="1828800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0530" y="2980267"/>
            <a:ext cx="4320540" cy="9144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716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, лето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4000500" y="762000"/>
            <a:ext cx="48006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0530" y="1016001"/>
            <a:ext cx="4320540" cy="1828800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0530" y="2980267"/>
            <a:ext cx="4320540" cy="9144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21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, осень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4000500" y="762000"/>
            <a:ext cx="48006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0530" y="1016001"/>
            <a:ext cx="4320540" cy="1828800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0530" y="2980267"/>
            <a:ext cx="4320540" cy="9144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45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, зима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4000500" y="762000"/>
            <a:ext cx="4800600" cy="3340100"/>
          </a:xfrm>
          <a:prstGeom prst="rect">
            <a:avLst/>
          </a:prstGeom>
          <a:gradFill>
            <a:gsLst>
              <a:gs pos="417">
                <a:schemeClr val="bg2">
                  <a:lumMod val="35000"/>
                  <a:lumOff val="65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solidFill>
              <a:srgbClr val="FFFFFF"/>
            </a:solidFill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0530" y="1016001"/>
            <a:ext cx="4320540" cy="1828800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0530" y="2980267"/>
            <a:ext cx="4320540" cy="9144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12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053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0" y="2057400"/>
            <a:ext cx="3634740" cy="4343401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2057400"/>
            <a:ext cx="3634740" cy="4343401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7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2057400"/>
            <a:ext cx="3634740" cy="868681"/>
          </a:xfrm>
        </p:spPr>
        <p:txBody>
          <a:bodyPr rtlCol="0" anchor="ctr"/>
          <a:lstStyle>
            <a:lvl1pPr marL="0" indent="0" algn="l" rtl="0">
              <a:buNone/>
              <a:defRPr sz="2400" b="0" cap="small" baseline="0">
                <a:latin typeface="+mj-lt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0100" y="2926080"/>
            <a:ext cx="3634740" cy="347472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2057400"/>
            <a:ext cx="3634740" cy="868681"/>
          </a:xfrm>
        </p:spPr>
        <p:txBody>
          <a:bodyPr rtlCol="0" anchor="ctr"/>
          <a:lstStyle>
            <a:lvl1pPr marL="0" indent="0" algn="l" rtl="0">
              <a:buNone/>
              <a:defRPr sz="2400" b="0" cap="small" baseline="0">
                <a:latin typeface="+mj-lt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926080"/>
            <a:ext cx="3634740" cy="347472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ltGray">
          <a:xfrm>
            <a:off x="-1" y="457200"/>
            <a:ext cx="9141620" cy="1270000"/>
          </a:xfrm>
          <a:prstGeom prst="rect">
            <a:avLst/>
          </a:prstGeom>
          <a:gradFill>
            <a:gsLst>
              <a:gs pos="417">
                <a:schemeClr val="bg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0"/>
          </a:gradFill>
          <a:ln w="152400">
            <a:noFill/>
            <a:miter lim="800000"/>
          </a:ln>
          <a:scene3d>
            <a:camera prst="orthographicFront"/>
            <a:lightRig rig="threePt" dir="t"/>
          </a:scene3d>
          <a:sp3d>
            <a:contourClr>
              <a:srgbClr val="B0BCB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1697736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4554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ltGray">
          <a:xfrm>
            <a:off x="0" y="457200"/>
            <a:ext cx="9141619" cy="54864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scene3d>
            <a:camera prst="orthographicFront"/>
            <a:lightRig rig="threePt" dir="t"/>
          </a:scene3d>
          <a:sp3d contourW="12700">
            <a:contourClr>
              <a:schemeClr val="bg2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562302"/>
            <a:ext cx="75438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2057400"/>
            <a:ext cx="75438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0" y="6519333"/>
            <a:ext cx="120015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BDB6410-771C-4985-B064-1D0BAD6EFFD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0100" y="6519333"/>
            <a:ext cx="531495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519333"/>
            <a:ext cx="685800" cy="202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10F45DD-69A8-4A7E-808C-ABA7292A2E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5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0.png"/><Relationship Id="rId18" Type="http://schemas.openxmlformats.org/officeDocument/2006/relationships/slide" Target="slide18.xml"/><Relationship Id="rId3" Type="http://schemas.openxmlformats.org/officeDocument/2006/relationships/slide" Target="slide15.xml"/><Relationship Id="rId7" Type="http://schemas.openxmlformats.org/officeDocument/2006/relationships/image" Target="../media/image17.jpeg"/><Relationship Id="rId12" Type="http://schemas.openxmlformats.org/officeDocument/2006/relationships/slide" Target="slide16.xml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6" Type="http://schemas.openxmlformats.org/officeDocument/2006/relationships/slide" Target="slide19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2.xml"/><Relationship Id="rId11" Type="http://schemas.openxmlformats.org/officeDocument/2006/relationships/image" Target="../media/image19.jpeg"/><Relationship Id="rId5" Type="http://schemas.openxmlformats.org/officeDocument/2006/relationships/image" Target="../media/image16.jpg"/><Relationship Id="rId15" Type="http://schemas.openxmlformats.org/officeDocument/2006/relationships/image" Target="../media/image21.jpeg"/><Relationship Id="rId10" Type="http://schemas.openxmlformats.org/officeDocument/2006/relationships/slide" Target="slide13.xml"/><Relationship Id="rId19" Type="http://schemas.openxmlformats.org/officeDocument/2006/relationships/image" Target="../media/image23.jpeg"/><Relationship Id="rId4" Type="http://schemas.openxmlformats.org/officeDocument/2006/relationships/image" Target="../media/image15.jpeg"/><Relationship Id="rId9" Type="http://schemas.openxmlformats.org/officeDocument/2006/relationships/image" Target="../media/image18.jpeg"/><Relationship Id="rId1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&#1080;&#1079;&#1086;&#1073;&#1088;&#1072;&#1078;&#1077;&#1085;&#1080;&#1103;/3.jpg" TargetMode="External"/><Relationship Id="rId13" Type="http://schemas.openxmlformats.org/officeDocument/2006/relationships/hyperlink" Target="&#1080;&#1079;&#1086;&#1073;&#1088;&#1072;&#1078;&#1077;&#1085;&#1080;&#1103;/5.jpg" TargetMode="External"/><Relationship Id="rId18" Type="http://schemas.openxmlformats.org/officeDocument/2006/relationships/hyperlink" Target="&#1080;&#1079;&#1086;&#1073;&#1088;&#1072;&#1078;&#1077;&#1085;&#1080;&#1103;/11.jpg" TargetMode="External"/><Relationship Id="rId3" Type="http://schemas.openxmlformats.org/officeDocument/2006/relationships/hyperlink" Target="&#1080;&#1079;&#1086;&#1073;&#1088;&#1072;&#1078;&#1077;&#1085;&#1080;&#1103;/6.jpg" TargetMode="External"/><Relationship Id="rId7" Type="http://schemas.openxmlformats.org/officeDocument/2006/relationships/hyperlink" Target="&#1080;&#1079;&#1086;&#1073;&#1088;&#1072;&#1078;&#1077;&#1085;&#1080;&#1103;/15.jpg" TargetMode="External"/><Relationship Id="rId12" Type="http://schemas.openxmlformats.org/officeDocument/2006/relationships/hyperlink" Target="&#1080;&#1079;&#1086;&#1073;&#1088;&#1072;&#1078;&#1077;&#1085;&#1080;&#1103;/7.jpg" TargetMode="External"/><Relationship Id="rId17" Type="http://schemas.openxmlformats.org/officeDocument/2006/relationships/hyperlink" Target="&#1080;&#1079;&#1086;&#1073;&#1088;&#1072;&#1078;&#1077;&#1085;&#1080;&#1103;/13.jpg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&#1080;&#1079;&#1086;&#1073;&#1088;&#1072;&#1078;&#1077;&#1085;&#1080;&#1103;/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80;&#1079;&#1086;&#1073;&#1088;&#1072;&#1078;&#1077;&#1085;&#1080;&#1103;/12.jpg" TargetMode="External"/><Relationship Id="rId11" Type="http://schemas.openxmlformats.org/officeDocument/2006/relationships/hyperlink" Target="&#1080;&#1079;&#1086;&#1073;&#1088;&#1072;&#1078;&#1077;&#1085;&#1080;&#1103;/10.jpg" TargetMode="External"/><Relationship Id="rId5" Type="http://schemas.openxmlformats.org/officeDocument/2006/relationships/hyperlink" Target="&#1080;&#1079;&#1086;&#1073;&#1088;&#1072;&#1078;&#1077;&#1085;&#1080;&#1103;/14.jpg" TargetMode="External"/><Relationship Id="rId15" Type="http://schemas.openxmlformats.org/officeDocument/2006/relationships/hyperlink" Target="&#1080;&#1079;&#1086;&#1073;&#1088;&#1072;&#1078;&#1077;&#1085;&#1080;&#1103;/4.jpg" TargetMode="External"/><Relationship Id="rId10" Type="http://schemas.openxmlformats.org/officeDocument/2006/relationships/hyperlink" Target="&#1080;&#1079;&#1086;&#1073;&#1088;&#1072;&#1078;&#1077;&#1085;&#1080;&#1103;/16.jpg" TargetMode="External"/><Relationship Id="rId19" Type="http://schemas.openxmlformats.org/officeDocument/2006/relationships/hyperlink" Target="&#1080;&#1079;&#1086;&#1073;&#1088;&#1072;&#1078;&#1077;&#1085;&#1080;&#1103;/17.png" TargetMode="External"/><Relationship Id="rId4" Type="http://schemas.openxmlformats.org/officeDocument/2006/relationships/hyperlink" Target="&#1080;&#1079;&#1086;&#1073;&#1088;&#1072;&#1078;&#1077;&#1085;&#1080;&#1103;/2.jpg" TargetMode="External"/><Relationship Id="rId9" Type="http://schemas.openxmlformats.org/officeDocument/2006/relationships/hyperlink" Target="&#1080;&#1079;&#1086;&#1073;&#1088;&#1072;&#1078;&#1077;&#1085;&#1080;&#1103;/8.jpg" TargetMode="External"/><Relationship Id="rId14" Type="http://schemas.openxmlformats.org/officeDocument/2006/relationships/hyperlink" Target="&#1080;&#1079;&#1086;&#1073;&#1088;&#1072;&#1078;&#1077;&#1085;&#1080;&#1103;/1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556792"/>
            <a:ext cx="64514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Special days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2780928"/>
            <a:ext cx="4104456" cy="122413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 smtClean="0"/>
              <a:t>Презентация к уроку по учебному предмету «Английский язык» </a:t>
            </a:r>
          </a:p>
          <a:p>
            <a:pPr algn="ctr">
              <a:spcBef>
                <a:spcPts val="0"/>
              </a:spcBef>
            </a:pPr>
            <a:r>
              <a:rPr lang="ru-RU" dirty="0" smtClean="0"/>
              <a:t>в 6 классе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933056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Учителя английского языка </a:t>
            </a:r>
          </a:p>
          <a:p>
            <a:pPr algn="r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ГБОУ лицея 144 </a:t>
            </a:r>
          </a:p>
          <a:p>
            <a:pPr algn="r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г. Санкт-Петербурга</a:t>
            </a:r>
          </a:p>
          <a:p>
            <a:pPr algn="r"/>
            <a:r>
              <a:rPr lang="ru-RU" dirty="0" err="1" smtClean="0">
                <a:solidFill>
                  <a:schemeClr val="tx2">
                    <a:lumMod val="25000"/>
                  </a:schemeClr>
                </a:solidFill>
              </a:rPr>
              <a:t>Дерендяевой</a:t>
            </a: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 Светланы Васильевны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72616" y="764704"/>
            <a:ext cx="7543800" cy="576064"/>
          </a:xfrm>
        </p:spPr>
        <p:txBody>
          <a:bodyPr>
            <a:normAutofit/>
          </a:bodyPr>
          <a:lstStyle/>
          <a:p>
            <a:r>
              <a:rPr lang="en-US" sz="2800" dirty="0"/>
              <a:t>complete the notes about </a:t>
            </a:r>
            <a:r>
              <a:rPr lang="en-US" sz="2800" dirty="0" err="1"/>
              <a:t>Sumit's</a:t>
            </a:r>
            <a:r>
              <a:rPr lang="en-US" sz="2800" dirty="0"/>
              <a:t> special day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18510" y="1880861"/>
            <a:ext cx="7340600" cy="4175125"/>
          </a:xfrm>
          <a:blipFill>
            <a:blip r:embed="rId3"/>
            <a:tile tx="0" ty="0" sx="100000" sy="100000" flip="none" algn="tl"/>
          </a:blipFill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Name: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Date/Season: </a:t>
            </a:r>
          </a:p>
          <a:p>
            <a:pPr marL="0" indent="0">
              <a:buNone/>
            </a:pPr>
            <a:r>
              <a:rPr lang="en-US" dirty="0" smtClean="0"/>
              <a:t>Country</a:t>
            </a:r>
            <a:r>
              <a:rPr lang="en-US" dirty="0"/>
              <a:t>: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Activities/Food: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Feelings</a:t>
            </a:r>
            <a:r>
              <a:rPr lang="en-US" dirty="0"/>
              <a:t>: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62236" y="1880861"/>
            <a:ext cx="376500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Diwali, the Festival of Lights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2377985"/>
            <a:ext cx="164500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autumn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0385" y="2833332"/>
            <a:ext cx="833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537" y="3433029"/>
            <a:ext cx="52678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have festive meals. They visit  relatives, have festive meals and exchange gifts; they light our lamps and pray to the goddess of wealth. Finally, there is an exciting fireworks display.  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26659" y="5491644"/>
            <a:ext cx="623979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Everybody has a </a:t>
            </a:r>
            <a:r>
              <a:rPr lang="ru-RU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They fill excited.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6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Группа 2054"/>
          <p:cNvGrpSpPr/>
          <p:nvPr/>
        </p:nvGrpSpPr>
        <p:grpSpPr>
          <a:xfrm>
            <a:off x="7233263" y="4165950"/>
            <a:ext cx="1411907" cy="1104868"/>
            <a:chOff x="7048525" y="4129733"/>
            <a:chExt cx="2009533" cy="1518525"/>
          </a:xfrm>
        </p:grpSpPr>
        <p:pic>
          <p:nvPicPr>
            <p:cNvPr id="75" name="Picture 8" descr="http://www.zastavki.com/pictures/originals/2014/Holidays___September_1_Up_and_leaves_Knowledge_Day_on_September_1_084394_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525" y="4129733"/>
              <a:ext cx="2009533" cy="1507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4" name="Прямоугольник 2053">
              <a:hlinkClick r:id="rId3" action="ppaction://hlinksldjump"/>
            </p:cNvPr>
            <p:cNvSpPr/>
            <p:nvPr/>
          </p:nvSpPr>
          <p:spPr>
            <a:xfrm>
              <a:off x="7155991" y="5267552"/>
              <a:ext cx="1861534" cy="3807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/>
                <a:t>Day of Knowledge</a:t>
              </a:r>
              <a:endParaRPr lang="ru-RU" sz="1200" dirty="0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7191078" y="4104756"/>
            <a:ext cx="1496279" cy="1610108"/>
            <a:chOff x="2939617" y="1795292"/>
            <a:chExt cx="1496279" cy="1610108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2939617" y="1795292"/>
              <a:ext cx="1496279" cy="158417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3431919" y="248207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/>
                  <a:solidFill>
                    <a:schemeClr val="accent3"/>
                  </a:solidFill>
                  <a:effectLst/>
                </a:rPr>
                <a:t>8</a:t>
              </a:r>
              <a:endParaRPr lang="ru-RU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pic>
        <p:nvPicPr>
          <p:cNvPr id="74" name="Picture 8" descr="http://www.goodmorningwishes.com/wp-content/uploads/2013/03/Happy-Womens-Day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25" y="4164585"/>
            <a:ext cx="1443466" cy="108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Группа 59"/>
          <p:cNvGrpSpPr/>
          <p:nvPr/>
        </p:nvGrpSpPr>
        <p:grpSpPr>
          <a:xfrm>
            <a:off x="5018594" y="4104756"/>
            <a:ext cx="1496279" cy="1610108"/>
            <a:chOff x="2939617" y="1795292"/>
            <a:chExt cx="1496279" cy="1610108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2939617" y="1795292"/>
              <a:ext cx="1496279" cy="158417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3431919" y="248207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/>
                  <a:solidFill>
                    <a:schemeClr val="accent3"/>
                  </a:solidFill>
                  <a:effectLst/>
                </a:rPr>
                <a:t>7</a:t>
              </a:r>
              <a:endParaRPr lang="ru-RU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grpSp>
        <p:nvGrpSpPr>
          <p:cNvPr id="2053" name="Группа 2052"/>
          <p:cNvGrpSpPr/>
          <p:nvPr/>
        </p:nvGrpSpPr>
        <p:grpSpPr>
          <a:xfrm>
            <a:off x="2857079" y="4099120"/>
            <a:ext cx="1508059" cy="1571385"/>
            <a:chOff x="2288556" y="3932473"/>
            <a:chExt cx="4226318" cy="3319083"/>
          </a:xfrm>
        </p:grpSpPr>
        <p:pic>
          <p:nvPicPr>
            <p:cNvPr id="70" name="Picture 2" descr="http://russianreport.files.wordpress.com/2014/05/victory-day-symbol-a.jp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556" y="3932473"/>
              <a:ext cx="4226318" cy="2641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1" name="Прямоугольник 2050">
              <a:hlinkClick r:id="rId8" action="ppaction://hlinksldjump"/>
            </p:cNvPr>
            <p:cNvSpPr/>
            <p:nvPr/>
          </p:nvSpPr>
          <p:spPr>
            <a:xfrm>
              <a:off x="2811764" y="6601469"/>
              <a:ext cx="3146889" cy="6500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1400" b="1" i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Victory Day</a:t>
              </a:r>
              <a:endPara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2845301" y="4091220"/>
            <a:ext cx="1582683" cy="1610108"/>
            <a:chOff x="2939617" y="1795292"/>
            <a:chExt cx="1496279" cy="1610108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939617" y="1795292"/>
              <a:ext cx="1496279" cy="158417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3431919" y="248207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/>
                  <a:solidFill>
                    <a:schemeClr val="accent3"/>
                  </a:solidFill>
                </a:rPr>
                <a:t>6</a:t>
              </a:r>
              <a:endParaRPr lang="ru-RU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778416" y="4185749"/>
            <a:ext cx="1406653" cy="1128784"/>
            <a:chOff x="711956" y="4150359"/>
            <a:chExt cx="1406653" cy="1128784"/>
          </a:xfrm>
        </p:grpSpPr>
        <p:pic>
          <p:nvPicPr>
            <p:cNvPr id="2050" name="Picture 2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956" y="4150359"/>
              <a:ext cx="1406653" cy="759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Прямоугольник 2047">
              <a:hlinkClick r:id="rId10" action="ppaction://hlinksldjump"/>
            </p:cNvPr>
            <p:cNvSpPr/>
            <p:nvPr/>
          </p:nvSpPr>
          <p:spPr>
            <a:xfrm>
              <a:off x="859104" y="4909811"/>
              <a:ext cx="11123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May Day </a:t>
              </a:r>
              <a:endPara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733602" y="4104186"/>
            <a:ext cx="1496279" cy="1584176"/>
            <a:chOff x="6866144" y="1813595"/>
            <a:chExt cx="1496279" cy="1584176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6866144" y="1813595"/>
              <a:ext cx="1496279" cy="158417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7346420" y="247406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/>
                  <a:solidFill>
                    <a:schemeClr val="accent3"/>
                  </a:solidFill>
                </a:rPr>
                <a:t>5</a:t>
              </a:r>
              <a:endParaRPr lang="ru-RU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864833" y="1874286"/>
            <a:ext cx="1915850" cy="1328672"/>
            <a:chOff x="6864833" y="1874286"/>
            <a:chExt cx="1915850" cy="1328672"/>
          </a:xfrm>
        </p:grpSpPr>
        <p:pic>
          <p:nvPicPr>
            <p:cNvPr id="32" name="Picture 2" descr="http://www.playcast.ru/uploads/2014/03/01/7658917.png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170" y="1874286"/>
              <a:ext cx="1485177" cy="990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Прямоугольник 32">
              <a:hlinkClick r:id="rId12" action="ppaction://hlinksldjump"/>
            </p:cNvPr>
            <p:cNvSpPr/>
            <p:nvPr/>
          </p:nvSpPr>
          <p:spPr>
            <a:xfrm>
              <a:off x="6864833" y="2864404"/>
              <a:ext cx="191585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i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Shrovetide</a:t>
              </a:r>
              <a:endParaRPr lang="ru-RU" sz="16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065145" y="1836208"/>
            <a:ext cx="1496279" cy="1610108"/>
            <a:chOff x="2939617" y="1795292"/>
            <a:chExt cx="1496279" cy="1610108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2939617" y="1795292"/>
              <a:ext cx="1496279" cy="158417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431919" y="248207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5400" b="1" dirty="0" smtClean="0">
                  <a:ln/>
                  <a:solidFill>
                    <a:schemeClr val="accent3"/>
                  </a:solidFill>
                </a:rPr>
                <a:t>4</a:t>
              </a:r>
              <a:endParaRPr lang="ru-RU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pic>
        <p:nvPicPr>
          <p:cNvPr id="19" name="Picture 2" descr="http://visitnorthplatte.com/wp-content/uploads/2014/04/Happy-Easter-Bunny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95" y="2020682"/>
            <a:ext cx="1496279" cy="107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5000742" y="1844967"/>
            <a:ext cx="1496279" cy="1610108"/>
            <a:chOff x="2939617" y="1795292"/>
            <a:chExt cx="1496279" cy="1610108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2939617" y="1795292"/>
              <a:ext cx="1496279" cy="158417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431919" y="248207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/>
                  <a:solidFill>
                    <a:schemeClr val="accent3"/>
                  </a:solidFill>
                </a:rPr>
                <a:t>3</a:t>
              </a:r>
              <a:endParaRPr lang="ru-RU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pic>
        <p:nvPicPr>
          <p:cNvPr id="17" name="Picture 4" descr="http://marvelouswallpapers.com/wp-content/uploads/2013/12/Happy-Teachers-Day-Amazing-Cartoon-Pictures-Download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01" y="1844936"/>
            <a:ext cx="1519837" cy="15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2857079" y="1844936"/>
            <a:ext cx="1496279" cy="1610108"/>
            <a:chOff x="2939617" y="1795292"/>
            <a:chExt cx="1496279" cy="161010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939617" y="1795292"/>
              <a:ext cx="1496279" cy="158417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431920" y="2482070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/>
                  <a:solidFill>
                    <a:schemeClr val="accent3"/>
                  </a:solidFill>
                  <a:effectLst/>
                </a:rPr>
                <a:t>2</a:t>
              </a:r>
              <a:endParaRPr lang="ru-RU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pic>
        <p:nvPicPr>
          <p:cNvPr id="14" name="Picture 8" descr="http://searchengineland.com/figz/wp-content/seloads/2014/03/april-fools-day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97" y="1874286"/>
            <a:ext cx="140382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711956" y="1851144"/>
            <a:ext cx="1496279" cy="1584176"/>
            <a:chOff x="6866144" y="1813595"/>
            <a:chExt cx="1496279" cy="1584176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6866144" y="1813595"/>
              <a:ext cx="1496279" cy="158417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346421" y="2474069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/>
                  <a:solidFill>
                    <a:schemeClr val="accent3"/>
                  </a:solidFill>
                  <a:effectLst/>
                </a:rPr>
                <a:t>1</a:t>
              </a:r>
              <a:endParaRPr lang="ru-RU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62302"/>
            <a:ext cx="8640960" cy="1097280"/>
          </a:xfrm>
        </p:spPr>
        <p:txBody>
          <a:bodyPr>
            <a:noAutofit/>
          </a:bodyPr>
          <a:lstStyle/>
          <a:p>
            <a:r>
              <a:rPr lang="en-US" sz="2400" dirty="0"/>
              <a:t>work in pairs. Choose a list with special day in our country. You should correct the mistakes and complete the notes about this day with your own ideas.  </a:t>
            </a:r>
            <a:endParaRPr lang="ru-RU" sz="2400" dirty="0"/>
          </a:p>
        </p:txBody>
      </p:sp>
      <p:sp>
        <p:nvSpPr>
          <p:cNvPr id="3" name="Прямоугольник 2">
            <a:hlinkClick r:id="rId20" action="ppaction://hlinksldjump"/>
          </p:cNvPr>
          <p:cNvSpPr/>
          <p:nvPr/>
        </p:nvSpPr>
        <p:spPr>
          <a:xfrm>
            <a:off x="2885654" y="5949280"/>
            <a:ext cx="27051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Home task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3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goodmorningwishes.com/wp-content/uploads/2013/03/Happy-Womens-D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116"/>
            <a:ext cx="305536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files.brothersoft.com/i/international_womens_day_45549-1280x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2016224" cy="161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836712"/>
            <a:ext cx="4572000" cy="31393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Name:</a:t>
            </a:r>
            <a:r>
              <a:rPr lang="en-US" i="1" dirty="0"/>
              <a:t> Women’s Day</a:t>
            </a:r>
            <a:endParaRPr lang="ru-RU" dirty="0"/>
          </a:p>
          <a:p>
            <a:r>
              <a:rPr lang="en-US" dirty="0"/>
              <a:t>Date/Season: 9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May</a:t>
            </a:r>
          </a:p>
          <a:p>
            <a:r>
              <a:rPr lang="en-US" dirty="0"/>
              <a:t>Country: Russia</a:t>
            </a:r>
          </a:p>
          <a:p>
            <a:r>
              <a:rPr lang="en-US" dirty="0" smtClean="0"/>
              <a:t>Activities/Food: Children with mother’s help send cards and give presents to their fathers. Father takes a newspaper and relaxes on a sofa ______________________________________</a:t>
            </a:r>
            <a:endParaRPr lang="ru-RU" dirty="0" smtClean="0"/>
          </a:p>
          <a:p>
            <a:r>
              <a:rPr lang="en-US" dirty="0" smtClean="0"/>
              <a:t>Feelings:_________________________________________________________________________________________________________________________________________________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49688" y="730822"/>
            <a:ext cx="4752528" cy="34163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</a:t>
            </a:r>
            <a:r>
              <a:rPr lang="en-US" i="1" dirty="0"/>
              <a:t> Women’s </a:t>
            </a:r>
            <a:r>
              <a:rPr lang="en-US" i="1" dirty="0" smtClean="0"/>
              <a:t>Day</a:t>
            </a:r>
          </a:p>
          <a:p>
            <a:r>
              <a:rPr lang="en-US" dirty="0" smtClean="0"/>
              <a:t>Date/Season</a:t>
            </a:r>
            <a:r>
              <a:rPr lang="en-US" dirty="0"/>
              <a:t>: </a:t>
            </a: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March</a:t>
            </a:r>
          </a:p>
          <a:p>
            <a:r>
              <a:rPr lang="en-US" dirty="0" smtClean="0"/>
              <a:t>Country</a:t>
            </a:r>
            <a:r>
              <a:rPr lang="en-US" dirty="0"/>
              <a:t>: Russia</a:t>
            </a:r>
          </a:p>
          <a:p>
            <a:endParaRPr lang="ru-RU" dirty="0" smtClean="0"/>
          </a:p>
          <a:p>
            <a:r>
              <a:rPr lang="en-US" dirty="0" smtClean="0"/>
              <a:t>Activities/Food: </a:t>
            </a:r>
            <a:r>
              <a:rPr lang="en-US" dirty="0"/>
              <a:t>Children with </a:t>
            </a:r>
            <a:r>
              <a:rPr lang="en-US" dirty="0" smtClean="0"/>
              <a:t>father’s </a:t>
            </a:r>
            <a:r>
              <a:rPr lang="en-US" dirty="0"/>
              <a:t>help send cards and give presents to their </a:t>
            </a:r>
            <a:r>
              <a:rPr lang="en-US" dirty="0" smtClean="0"/>
              <a:t>mothers. Mother takes </a:t>
            </a:r>
            <a:r>
              <a:rPr lang="en-US" dirty="0"/>
              <a:t>a </a:t>
            </a:r>
            <a:r>
              <a:rPr lang="en-US" dirty="0" smtClean="0"/>
              <a:t>magazine and </a:t>
            </a:r>
            <a:r>
              <a:rPr lang="en-US" dirty="0"/>
              <a:t>relax on a </a:t>
            </a:r>
            <a:r>
              <a:rPr lang="en-US" dirty="0" smtClean="0"/>
              <a:t>sofa, go shopping, chatting with friends. Father makes a special dish and cake.</a:t>
            </a:r>
          </a:p>
          <a:p>
            <a:endParaRPr lang="en-US" dirty="0" smtClean="0"/>
          </a:p>
          <a:p>
            <a:r>
              <a:rPr lang="en-US" dirty="0" smtClean="0"/>
              <a:t>Feelings: Mother is happy and excited.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68344" y="5258202"/>
            <a:ext cx="12827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5" action="ppaction://hlinksldjump"/>
              </a:rPr>
              <a:t>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8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400eleven.com/graphics/Spring-Images/SpringFlower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90070"/>
            <a:ext cx="2556281" cy="20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en.rian.ru/images/16380/60/163806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1" y="116632"/>
            <a:ext cx="3327979" cy="188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732760"/>
            <a:ext cx="4932040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 </a:t>
            </a:r>
            <a:r>
              <a:rPr lang="en-US" i="1" dirty="0"/>
              <a:t>May Day </a:t>
            </a:r>
            <a:r>
              <a:rPr lang="en-US" i="1" dirty="0" smtClean="0"/>
              <a:t>(Spring and </a:t>
            </a:r>
            <a:r>
              <a:rPr lang="en-US" i="1" dirty="0" err="1" smtClean="0"/>
              <a:t>Labour</a:t>
            </a:r>
            <a:r>
              <a:rPr lang="en-US" i="1" dirty="0" smtClean="0"/>
              <a:t> Holiday)</a:t>
            </a:r>
            <a:endParaRPr lang="ru-RU" dirty="0"/>
          </a:p>
          <a:p>
            <a:r>
              <a:rPr lang="en-US" dirty="0"/>
              <a:t>Date/season: 31</a:t>
            </a:r>
            <a:r>
              <a:rPr lang="en-US" baseline="30000" dirty="0"/>
              <a:t>st</a:t>
            </a:r>
            <a:r>
              <a:rPr lang="en-US" dirty="0"/>
              <a:t> May</a:t>
            </a:r>
            <a:endParaRPr lang="ru-RU" dirty="0"/>
          </a:p>
          <a:p>
            <a:r>
              <a:rPr lang="en-US" dirty="0"/>
              <a:t>Country: Russia</a:t>
            </a:r>
            <a:endParaRPr lang="ru-RU" dirty="0"/>
          </a:p>
          <a:p>
            <a:r>
              <a:rPr lang="en-US" dirty="0" smtClean="0"/>
              <a:t>Activities/Food: People prefer to stay at home. They don’t watch parades and go on demonstrations. ______________________________</a:t>
            </a:r>
            <a:endParaRPr lang="ru-RU" dirty="0"/>
          </a:p>
          <a:p>
            <a:r>
              <a:rPr lang="en-US" dirty="0" smtClean="0"/>
              <a:t>______________________________</a:t>
            </a:r>
          </a:p>
          <a:p>
            <a:r>
              <a:rPr lang="en-US" dirty="0" smtClean="0"/>
              <a:t>Feelings_____________________________________________________________________________________________________________________________________________________________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732760"/>
            <a:ext cx="4932040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 </a:t>
            </a:r>
            <a:r>
              <a:rPr lang="en-US" i="1" dirty="0"/>
              <a:t>May Day </a:t>
            </a:r>
            <a:r>
              <a:rPr lang="en-US" i="1" dirty="0" smtClean="0"/>
              <a:t>(Spring and </a:t>
            </a:r>
            <a:r>
              <a:rPr lang="en-US" i="1" dirty="0" err="1" smtClean="0"/>
              <a:t>Labour</a:t>
            </a:r>
            <a:r>
              <a:rPr lang="en-US" i="1" dirty="0" smtClean="0"/>
              <a:t> Holiday)</a:t>
            </a:r>
          </a:p>
          <a:p>
            <a:endParaRPr lang="ru-RU" dirty="0"/>
          </a:p>
          <a:p>
            <a:r>
              <a:rPr lang="en-US" dirty="0"/>
              <a:t>Date/season: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May</a:t>
            </a:r>
          </a:p>
          <a:p>
            <a:endParaRPr lang="ru-RU" dirty="0"/>
          </a:p>
          <a:p>
            <a:r>
              <a:rPr lang="en-US" dirty="0"/>
              <a:t>Country: </a:t>
            </a:r>
            <a:r>
              <a:rPr lang="en-US" dirty="0" smtClean="0"/>
              <a:t>Russia</a:t>
            </a:r>
          </a:p>
          <a:p>
            <a:endParaRPr lang="ru-RU" dirty="0"/>
          </a:p>
          <a:p>
            <a:r>
              <a:rPr lang="en-US" dirty="0" smtClean="0"/>
              <a:t>Activities/Food: People prefer not </a:t>
            </a:r>
            <a:r>
              <a:rPr lang="en-US" dirty="0"/>
              <a:t>to stay at home. </a:t>
            </a:r>
            <a:r>
              <a:rPr lang="en-US" dirty="0" smtClean="0"/>
              <a:t>They watch parades and go on demonstrations. They hold balloons, flags and flowers. </a:t>
            </a:r>
          </a:p>
          <a:p>
            <a:endParaRPr lang="en-US" dirty="0"/>
          </a:p>
          <a:p>
            <a:r>
              <a:rPr lang="en-US" dirty="0" smtClean="0"/>
              <a:t>Feelings: They have a great</a:t>
            </a:r>
            <a:r>
              <a:rPr lang="en-US" dirty="0"/>
              <a:t> time</a:t>
            </a:r>
            <a:r>
              <a:rPr lang="en-US" dirty="0" smtClean="0"/>
              <a:t>. They are happy.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68344" y="5258202"/>
            <a:ext cx="12827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5" action="ppaction://hlinksldjump"/>
              </a:rPr>
              <a:t>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84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i.sunhome.ru/contest_foto/187/den-pobedi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1" y="4941168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russianreport.files.wordpress.com/2014/05/victory-day-symbol-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1" y="188639"/>
            <a:ext cx="3431672" cy="21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742719"/>
            <a:ext cx="4824536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</a:t>
            </a:r>
            <a:r>
              <a:rPr lang="en-US" i="1" dirty="0"/>
              <a:t> Victory </a:t>
            </a:r>
            <a:r>
              <a:rPr lang="en-US" i="1" dirty="0" smtClean="0"/>
              <a:t>Day</a:t>
            </a:r>
            <a:endParaRPr lang="ru-RU" dirty="0"/>
          </a:p>
          <a:p>
            <a:r>
              <a:rPr lang="en-US" dirty="0"/>
              <a:t>Date/Season: 12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June</a:t>
            </a:r>
          </a:p>
          <a:p>
            <a:r>
              <a:rPr lang="en-US" dirty="0"/>
              <a:t>Country: Russia</a:t>
            </a:r>
            <a:endParaRPr lang="ru-RU" dirty="0"/>
          </a:p>
          <a:p>
            <a:r>
              <a:rPr lang="en-US" dirty="0" smtClean="0"/>
              <a:t>Activities/Food: </a:t>
            </a:r>
            <a:r>
              <a:rPr lang="en-US" dirty="0"/>
              <a:t>Many veterans take part </a:t>
            </a:r>
            <a:r>
              <a:rPr lang="en-US" dirty="0" smtClean="0"/>
              <a:t>in ________________________________________________________________________________</a:t>
            </a:r>
            <a:endParaRPr lang="ru-RU" dirty="0"/>
          </a:p>
          <a:p>
            <a:r>
              <a:rPr lang="en-US" dirty="0" smtClean="0"/>
              <a:t>Radio </a:t>
            </a:r>
            <a:r>
              <a:rPr lang="en-US" dirty="0"/>
              <a:t>and television show popular charts songs.  </a:t>
            </a:r>
            <a:r>
              <a:rPr lang="en-US" dirty="0" smtClean="0"/>
              <a:t>__________________________________________________________________________</a:t>
            </a:r>
            <a:endParaRPr lang="ru-RU" dirty="0"/>
          </a:p>
          <a:p>
            <a:r>
              <a:rPr lang="en-US" dirty="0" smtClean="0"/>
              <a:t>Feelings:_________________________________________________________________________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742719"/>
            <a:ext cx="4824536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</a:t>
            </a:r>
            <a:r>
              <a:rPr lang="en-US" i="1" dirty="0"/>
              <a:t> Victory </a:t>
            </a:r>
            <a:r>
              <a:rPr lang="en-US" i="1" dirty="0" smtClean="0"/>
              <a:t>Day</a:t>
            </a:r>
          </a:p>
          <a:p>
            <a:endParaRPr lang="ru-RU" dirty="0"/>
          </a:p>
          <a:p>
            <a:r>
              <a:rPr lang="en-US" dirty="0"/>
              <a:t>Date/Season: 9</a:t>
            </a:r>
            <a:r>
              <a:rPr lang="en-US" baseline="30000" dirty="0" smtClean="0"/>
              <a:t>th</a:t>
            </a:r>
            <a:r>
              <a:rPr lang="en-US" dirty="0" smtClean="0"/>
              <a:t> May</a:t>
            </a:r>
          </a:p>
          <a:p>
            <a:endParaRPr lang="en-US" dirty="0"/>
          </a:p>
          <a:p>
            <a:r>
              <a:rPr lang="en-US" dirty="0"/>
              <a:t>Country: Russia</a:t>
            </a:r>
            <a:endParaRPr lang="ru-RU" dirty="0"/>
          </a:p>
          <a:p>
            <a:endParaRPr lang="ru-RU" dirty="0"/>
          </a:p>
          <a:p>
            <a:r>
              <a:rPr lang="en-US" dirty="0" smtClean="0"/>
              <a:t>Activities/Food: </a:t>
            </a:r>
            <a:r>
              <a:rPr lang="en-US" dirty="0"/>
              <a:t>Many veterans take part in </a:t>
            </a:r>
            <a:r>
              <a:rPr lang="en-US" dirty="0" smtClean="0"/>
              <a:t>parades and demonstration. Radio </a:t>
            </a:r>
            <a:r>
              <a:rPr lang="en-US" dirty="0"/>
              <a:t>and television show </a:t>
            </a:r>
            <a:r>
              <a:rPr lang="en-US" dirty="0" smtClean="0"/>
              <a:t>old war songs</a:t>
            </a:r>
            <a:r>
              <a:rPr lang="en-US" dirty="0"/>
              <a:t>. </a:t>
            </a:r>
            <a:endParaRPr lang="en-US" dirty="0" smtClean="0"/>
          </a:p>
          <a:p>
            <a:r>
              <a:rPr lang="en-US" dirty="0" smtClean="0"/>
              <a:t>They put wreaths, </a:t>
            </a:r>
            <a:r>
              <a:rPr lang="en-US" dirty="0"/>
              <a:t>watch a firework </a:t>
            </a:r>
            <a:r>
              <a:rPr lang="en-US" dirty="0" smtClean="0"/>
              <a:t>display. </a:t>
            </a:r>
          </a:p>
          <a:p>
            <a:endParaRPr lang="en-US" dirty="0" smtClean="0"/>
          </a:p>
          <a:p>
            <a:r>
              <a:rPr lang="en-US" dirty="0" smtClean="0"/>
              <a:t>Feelings: They feel as sadness as happiness.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68344" y="5258202"/>
            <a:ext cx="12827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5" action="ppaction://hlinksldjump"/>
              </a:rPr>
              <a:t>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8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zastavki.com/pictures/originals/2014/Holidays___September_1_Up_and_leaves_Knowledge_Day_on_September_1_084394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386" y="4419178"/>
            <a:ext cx="2009533" cy="15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yunse.com/wp-content/uploads/2014/09/Holidays___September_1_School_holiday_the_Day_of_Knowledge_September_1_084379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79218"/>
            <a:ext cx="2918516" cy="18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88704" y="692696"/>
            <a:ext cx="4831768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 </a:t>
            </a:r>
            <a:r>
              <a:rPr lang="en-US" i="1" dirty="0" smtClean="0"/>
              <a:t>Day of Knowledge</a:t>
            </a:r>
            <a:endParaRPr lang="ru-RU" dirty="0" smtClean="0"/>
          </a:p>
          <a:p>
            <a:r>
              <a:rPr lang="en-US" dirty="0" smtClean="0"/>
              <a:t>Date/season:___________________</a:t>
            </a:r>
            <a:endParaRPr lang="ru-RU" dirty="0" smtClean="0"/>
          </a:p>
          <a:p>
            <a:r>
              <a:rPr lang="en-US" dirty="0" smtClean="0"/>
              <a:t>Country: Russia</a:t>
            </a:r>
            <a:endParaRPr lang="ru-RU" dirty="0" smtClean="0"/>
          </a:p>
          <a:p>
            <a:r>
              <a:rPr lang="en-US" dirty="0" smtClean="0"/>
              <a:t>Activities/Food: </a:t>
            </a:r>
            <a:r>
              <a:rPr lang="en-US" dirty="0"/>
              <a:t>Children don’t go to school in this day. They begin to study on the second Tuesday of September</a:t>
            </a:r>
            <a:r>
              <a:rPr lang="en-US" dirty="0" smtClean="0"/>
              <a:t>._____________________________________________________________________</a:t>
            </a:r>
            <a:endParaRPr lang="ru-RU" dirty="0"/>
          </a:p>
          <a:p>
            <a:r>
              <a:rPr lang="ru-RU" dirty="0" err="1"/>
              <a:t>Feelings</a:t>
            </a:r>
            <a:r>
              <a:rPr lang="en-US" dirty="0" smtClean="0"/>
              <a:t>_______________________________________________________________________________________________________________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85810" y="692696"/>
            <a:ext cx="4834662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 </a:t>
            </a:r>
            <a:r>
              <a:rPr lang="en-US" i="1" dirty="0" smtClean="0"/>
              <a:t>Day of Knowledge</a:t>
            </a:r>
          </a:p>
          <a:p>
            <a:endParaRPr lang="en-US" dirty="0" smtClean="0"/>
          </a:p>
          <a:p>
            <a:r>
              <a:rPr lang="en-US" dirty="0" smtClean="0"/>
              <a:t>Date/season: 1</a:t>
            </a:r>
            <a:r>
              <a:rPr lang="en-US" baseline="30000" dirty="0" smtClean="0"/>
              <a:t>st</a:t>
            </a:r>
            <a:r>
              <a:rPr lang="en-US" dirty="0" smtClean="0"/>
              <a:t> September</a:t>
            </a:r>
          </a:p>
          <a:p>
            <a:endParaRPr lang="ru-RU" dirty="0" smtClean="0"/>
          </a:p>
          <a:p>
            <a:r>
              <a:rPr lang="en-US" dirty="0" smtClean="0"/>
              <a:t>Country: Russia</a:t>
            </a:r>
          </a:p>
          <a:p>
            <a:endParaRPr lang="ru-RU" dirty="0" smtClean="0"/>
          </a:p>
          <a:p>
            <a:r>
              <a:rPr lang="en-US" dirty="0" smtClean="0"/>
              <a:t>Activities/Food: </a:t>
            </a:r>
            <a:r>
              <a:rPr lang="en-US" dirty="0"/>
              <a:t>Children </a:t>
            </a:r>
            <a:r>
              <a:rPr lang="en-US" dirty="0" smtClean="0"/>
              <a:t>go </a:t>
            </a:r>
            <a:r>
              <a:rPr lang="en-US" dirty="0"/>
              <a:t>to </a:t>
            </a:r>
            <a:r>
              <a:rPr lang="en-US" dirty="0" smtClean="0"/>
              <a:t>school. </a:t>
            </a:r>
            <a:r>
              <a:rPr lang="en-US" dirty="0"/>
              <a:t>They begin to </a:t>
            </a:r>
            <a:r>
              <a:rPr lang="en-US" dirty="0" smtClean="0"/>
              <a:t>study in </a:t>
            </a:r>
            <a:r>
              <a:rPr lang="en-US" dirty="0"/>
              <a:t>this </a:t>
            </a:r>
            <a:r>
              <a:rPr lang="en-US" dirty="0" smtClean="0"/>
              <a:t>day. They offer flowers and sweets for their teacher. They meet their classmates.  </a:t>
            </a:r>
          </a:p>
          <a:p>
            <a:endParaRPr lang="en-US" dirty="0"/>
          </a:p>
          <a:p>
            <a:r>
              <a:rPr lang="ru-RU" dirty="0" err="1" smtClean="0"/>
              <a:t>Feelings</a:t>
            </a:r>
            <a:r>
              <a:rPr lang="en-US" dirty="0" smtClean="0"/>
              <a:t>: They are happy and sad. They are excited.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68344" y="5258202"/>
            <a:ext cx="12827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5" action="ppaction://hlinksldjump"/>
              </a:rPr>
              <a:t>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646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4318" y="692696"/>
            <a:ext cx="4824536" cy="34163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 </a:t>
            </a:r>
            <a:r>
              <a:rPr lang="en-US" i="1" dirty="0" smtClean="0"/>
              <a:t>Shrovetide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Date/season</a:t>
            </a:r>
            <a:r>
              <a:rPr lang="en-US" dirty="0"/>
              <a:t>: </a:t>
            </a:r>
            <a:r>
              <a:rPr lang="en-US" dirty="0" smtClean="0"/>
              <a:t>_______________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Country</a:t>
            </a:r>
            <a:r>
              <a:rPr lang="en-US" dirty="0"/>
              <a:t>: Russia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Activities/Food: During </a:t>
            </a:r>
            <a:r>
              <a:rPr lang="en-US" dirty="0"/>
              <a:t>these days people eat meat, and they don’t eat butter, cheese, sour cream, lots of pancakes. </a:t>
            </a:r>
            <a:endParaRPr lang="ru-RU" dirty="0"/>
          </a:p>
          <a:p>
            <a:r>
              <a:rPr lang="en-US" dirty="0" smtClean="0"/>
              <a:t>________________________________________</a:t>
            </a:r>
          </a:p>
          <a:p>
            <a:r>
              <a:rPr lang="en-US" dirty="0" smtClean="0"/>
              <a:t>Feelings_________________________________</a:t>
            </a:r>
          </a:p>
          <a:p>
            <a:r>
              <a:rPr lang="en-US" dirty="0" smtClean="0"/>
              <a:t>________________________________________</a:t>
            </a:r>
          </a:p>
        </p:txBody>
      </p:sp>
      <p:pic>
        <p:nvPicPr>
          <p:cNvPr id="2050" name="Picture 2" descr="http://www.playcast.ru/uploads/2014/03/01/76589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276723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24318" y="692696"/>
            <a:ext cx="4824536" cy="34163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 </a:t>
            </a:r>
            <a:r>
              <a:rPr lang="en-US" i="1" dirty="0" smtClean="0"/>
              <a:t>Shrovetide</a:t>
            </a:r>
          </a:p>
          <a:p>
            <a:endParaRPr lang="ru-RU" dirty="0"/>
          </a:p>
          <a:p>
            <a:r>
              <a:rPr lang="en-US" dirty="0"/>
              <a:t>Date/season: </a:t>
            </a:r>
            <a:r>
              <a:rPr lang="en-US" dirty="0" smtClean="0"/>
              <a:t>the last days of winter</a:t>
            </a:r>
          </a:p>
          <a:p>
            <a:endParaRPr lang="ru-RU" dirty="0"/>
          </a:p>
          <a:p>
            <a:r>
              <a:rPr lang="en-US" dirty="0"/>
              <a:t>Country: </a:t>
            </a:r>
            <a:r>
              <a:rPr lang="en-US" dirty="0" smtClean="0"/>
              <a:t>Russia</a:t>
            </a:r>
          </a:p>
          <a:p>
            <a:endParaRPr lang="ru-RU" dirty="0"/>
          </a:p>
          <a:p>
            <a:r>
              <a:rPr lang="en-US" dirty="0"/>
              <a:t>Activities/Food : </a:t>
            </a:r>
            <a:r>
              <a:rPr lang="en-US" dirty="0" smtClean="0"/>
              <a:t>During </a:t>
            </a:r>
            <a:r>
              <a:rPr lang="en-US" dirty="0"/>
              <a:t>these days people </a:t>
            </a:r>
            <a:r>
              <a:rPr lang="en-US" dirty="0" smtClean="0"/>
              <a:t>don’t  </a:t>
            </a:r>
            <a:r>
              <a:rPr lang="en-US" dirty="0"/>
              <a:t>eat meat, </a:t>
            </a:r>
            <a:r>
              <a:rPr lang="en-US" dirty="0" smtClean="0"/>
              <a:t>but they </a:t>
            </a:r>
            <a:r>
              <a:rPr lang="en-US" dirty="0"/>
              <a:t>eat traditional </a:t>
            </a:r>
            <a:r>
              <a:rPr lang="en-US" dirty="0" smtClean="0"/>
              <a:t>food: butter</a:t>
            </a:r>
            <a:r>
              <a:rPr lang="en-US" dirty="0"/>
              <a:t>, cheese, sour cream, lots of pancakes. </a:t>
            </a:r>
            <a:r>
              <a:rPr lang="en-US" dirty="0" smtClean="0"/>
              <a:t>They walk, sing songs, dance and burn winter </a:t>
            </a:r>
            <a:r>
              <a:rPr lang="en-US" dirty="0" smtClean="0">
                <a:cs typeface="Times New Roman" panose="02020603050405020304" pitchFamily="18" charset="0"/>
              </a:rPr>
              <a:t>scarecrow.</a:t>
            </a:r>
            <a:endParaRPr lang="en-US" dirty="0"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r>
              <a:rPr lang="en-US" dirty="0" smtClean="0"/>
              <a:t>Feelings: they are happy, excited. </a:t>
            </a:r>
          </a:p>
        </p:txBody>
      </p:sp>
      <p:pic>
        <p:nvPicPr>
          <p:cNvPr id="1030" name="Picture 6" descr="http://2.bp.blogspot.com/-Epx8pt7jDz0/UxAqyMAnPYI/AAAAAAAAEYM/QqT88LseVoU/s1600/0_a%D0%B6%D0%B4%D0%B70e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" y="4707405"/>
            <a:ext cx="2566342" cy="21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68344" y="5258202"/>
            <a:ext cx="12827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5" action="ppaction://hlinksldjump"/>
              </a:rPr>
              <a:t>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3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pipersheath.com/wp-content/uploads/2014/04/happy-eas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4725144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visitnorthplatte.com/wp-content/uploads/2014/04/Happy-Easter-Bunn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92288" cy="18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7" y="746893"/>
            <a:ext cx="4848538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Name</a:t>
            </a:r>
            <a:r>
              <a:rPr lang="en-US" dirty="0"/>
              <a:t>:</a:t>
            </a:r>
            <a:r>
              <a:rPr lang="en-US" i="1" dirty="0"/>
              <a:t> Easter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Date/Season</a:t>
            </a:r>
            <a:r>
              <a:rPr lang="en-US" dirty="0"/>
              <a:t>: It is movable. It is usually the first Sunday after the first full moon after the beginning of summer.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Country</a:t>
            </a:r>
            <a:r>
              <a:rPr lang="en-US" dirty="0"/>
              <a:t>: Russia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Activities/Food: They eat Easter </a:t>
            </a:r>
            <a:r>
              <a:rPr lang="en-US" dirty="0"/>
              <a:t>“</a:t>
            </a:r>
            <a:r>
              <a:rPr lang="en-US" dirty="0" err="1"/>
              <a:t>paska</a:t>
            </a:r>
            <a:r>
              <a:rPr lang="en-US" dirty="0"/>
              <a:t>” and </a:t>
            </a:r>
            <a:r>
              <a:rPr lang="en-US" dirty="0" smtClean="0"/>
              <a:t>______________________________________</a:t>
            </a:r>
          </a:p>
          <a:p>
            <a:r>
              <a:rPr lang="en-US" dirty="0" smtClean="0"/>
              <a:t>Feelings_____________________________________________________________________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5937" y="754826"/>
            <a:ext cx="4848538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Name</a:t>
            </a:r>
            <a:r>
              <a:rPr lang="en-US" dirty="0"/>
              <a:t>:</a:t>
            </a:r>
            <a:r>
              <a:rPr lang="en-US" i="1" dirty="0"/>
              <a:t> </a:t>
            </a:r>
            <a:r>
              <a:rPr lang="en-US" i="1" dirty="0" smtClean="0"/>
              <a:t>Easter</a:t>
            </a:r>
          </a:p>
          <a:p>
            <a:r>
              <a:rPr lang="en-US" dirty="0" smtClean="0"/>
              <a:t>Date/Season</a:t>
            </a:r>
            <a:r>
              <a:rPr lang="en-US" dirty="0"/>
              <a:t>: It is movable. It is usually the first Sunday after the first full moon after the beginning of </a:t>
            </a:r>
            <a:r>
              <a:rPr lang="en-US" dirty="0" smtClean="0"/>
              <a:t>spring.</a:t>
            </a:r>
          </a:p>
          <a:p>
            <a:endParaRPr lang="ru-RU" dirty="0"/>
          </a:p>
          <a:p>
            <a:r>
              <a:rPr lang="en-US" dirty="0"/>
              <a:t>Country: </a:t>
            </a:r>
            <a:r>
              <a:rPr lang="en-US" dirty="0" smtClean="0"/>
              <a:t>Russia</a:t>
            </a:r>
          </a:p>
          <a:p>
            <a:endParaRPr lang="ru-RU" dirty="0"/>
          </a:p>
          <a:p>
            <a:r>
              <a:rPr lang="en-US" dirty="0" smtClean="0"/>
              <a:t>Activities/Food: They paint eggs, fight with them, celebrate each other, eat traditional food, make a special cake - Easter </a:t>
            </a:r>
            <a:r>
              <a:rPr lang="en-US" dirty="0"/>
              <a:t>“</a:t>
            </a:r>
            <a:r>
              <a:rPr lang="en-US" dirty="0" err="1"/>
              <a:t>paska</a:t>
            </a:r>
            <a:r>
              <a:rPr lang="en-US" dirty="0"/>
              <a:t>” </a:t>
            </a:r>
            <a:r>
              <a:rPr lang="en-US" dirty="0" smtClean="0"/>
              <a:t>- and eggs.  </a:t>
            </a:r>
          </a:p>
          <a:p>
            <a:endParaRPr lang="en-US" dirty="0"/>
          </a:p>
          <a:p>
            <a:r>
              <a:rPr lang="en-US" dirty="0" smtClean="0"/>
              <a:t>Feelings: They are happy. They feel joy.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68344" y="5258202"/>
            <a:ext cx="12827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5" action="ppaction://hlinksldjump"/>
              </a:rPr>
              <a:t>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42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earchengineland.com/figz/wp-content/seloads/2014/03/april-fools-d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23812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688849"/>
            <a:ext cx="4824537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 </a:t>
            </a:r>
            <a:r>
              <a:rPr lang="en-US" i="1" dirty="0"/>
              <a:t>April Fool’s Day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Date/season</a:t>
            </a:r>
            <a:r>
              <a:rPr lang="en-US" dirty="0"/>
              <a:t>: ___________________________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Country</a:t>
            </a:r>
            <a:r>
              <a:rPr lang="en-US" dirty="0"/>
              <a:t>: Russia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Activities/Food: </a:t>
            </a:r>
            <a:r>
              <a:rPr lang="en-US" dirty="0"/>
              <a:t>Russian children don’t like this day, because their teachers play jokes and tricks on them</a:t>
            </a:r>
            <a:r>
              <a:rPr lang="en-US" dirty="0" smtClean="0"/>
              <a:t>. ________________________________</a:t>
            </a:r>
            <a:endParaRPr lang="ru-RU" dirty="0"/>
          </a:p>
          <a:p>
            <a:r>
              <a:rPr lang="en-US" dirty="0" smtClean="0"/>
              <a:t>Feelings__________________________________________________________________________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5937" y="688849"/>
            <a:ext cx="4824536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 </a:t>
            </a:r>
            <a:r>
              <a:rPr lang="en-US" i="1" dirty="0"/>
              <a:t>April Fool’s </a:t>
            </a:r>
            <a:r>
              <a:rPr lang="en-US" i="1" dirty="0" smtClean="0"/>
              <a:t>Day</a:t>
            </a:r>
          </a:p>
          <a:p>
            <a:endParaRPr lang="ru-RU" dirty="0"/>
          </a:p>
          <a:p>
            <a:r>
              <a:rPr lang="en-US" dirty="0"/>
              <a:t>Date/season: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pril </a:t>
            </a:r>
          </a:p>
          <a:p>
            <a:endParaRPr lang="en-US" dirty="0"/>
          </a:p>
          <a:p>
            <a:r>
              <a:rPr lang="en-US" dirty="0" smtClean="0"/>
              <a:t>Country</a:t>
            </a:r>
            <a:r>
              <a:rPr lang="en-US" dirty="0"/>
              <a:t>: </a:t>
            </a:r>
            <a:r>
              <a:rPr lang="en-US" dirty="0" smtClean="0"/>
              <a:t>Russia</a:t>
            </a:r>
          </a:p>
          <a:p>
            <a:endParaRPr lang="ru-RU" dirty="0"/>
          </a:p>
          <a:p>
            <a:r>
              <a:rPr lang="en-US" dirty="0" smtClean="0"/>
              <a:t>Activities/Food: </a:t>
            </a:r>
            <a:r>
              <a:rPr lang="en-US" dirty="0"/>
              <a:t>Russian children </a:t>
            </a:r>
            <a:r>
              <a:rPr lang="en-US" dirty="0" smtClean="0"/>
              <a:t>like </a:t>
            </a:r>
            <a:r>
              <a:rPr lang="en-US" dirty="0"/>
              <a:t>this day, because </a:t>
            </a:r>
            <a:r>
              <a:rPr lang="en-US" dirty="0" smtClean="0"/>
              <a:t>they can play </a:t>
            </a:r>
            <a:r>
              <a:rPr lang="en-US" dirty="0"/>
              <a:t>jokes and tricks on </a:t>
            </a:r>
            <a:r>
              <a:rPr lang="en-US" dirty="0" smtClean="0"/>
              <a:t>friends, classmates and even teachers. 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Feelings: They smile, laugh. They are happy. </a:t>
            </a:r>
          </a:p>
          <a:p>
            <a:endParaRPr lang="ru-RU" dirty="0"/>
          </a:p>
        </p:txBody>
      </p:sp>
      <p:pic>
        <p:nvPicPr>
          <p:cNvPr id="11" name="Picture 6" descr="http://iamjoe.wordpress.com/files/2007/12/april-fool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105"/>
            <a:ext cx="227687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olidays.mrdonn.org/banner_april_fool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20" y="140105"/>
            <a:ext cx="2385153" cy="65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68344" y="5258202"/>
            <a:ext cx="12827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6" action="ppaction://hlinksldjump"/>
              </a:rPr>
              <a:t>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8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RHCc2_mFQKx0ijlHSRatIbkO5BfMW9EE7Q2I9V27ffkVJQ46Q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24" y="4464521"/>
            <a:ext cx="2803209" cy="184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19824" y="697716"/>
            <a:ext cx="4800648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</a:t>
            </a:r>
            <a:r>
              <a:rPr lang="en-US" i="1" dirty="0"/>
              <a:t> Teacher’s Day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Date/season</a:t>
            </a:r>
            <a:r>
              <a:rPr lang="en-US" dirty="0"/>
              <a:t>: 4</a:t>
            </a:r>
            <a:r>
              <a:rPr lang="en-US" baseline="30000" dirty="0"/>
              <a:t>th</a:t>
            </a:r>
            <a:r>
              <a:rPr lang="en-US" dirty="0"/>
              <a:t> November 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Country</a:t>
            </a:r>
            <a:r>
              <a:rPr lang="en-US" dirty="0"/>
              <a:t>: Russia</a:t>
            </a:r>
            <a:endParaRPr lang="ru-RU" dirty="0"/>
          </a:p>
          <a:p>
            <a:endParaRPr lang="en-US" dirty="0" smtClean="0"/>
          </a:p>
          <a:p>
            <a:r>
              <a:rPr lang="en-US" dirty="0" smtClean="0"/>
              <a:t>Activities/Food: </a:t>
            </a:r>
            <a:r>
              <a:rPr lang="en-US" dirty="0"/>
              <a:t>Children like this day because they are allowed not to do their homework. They can stay at home and have a rest.  </a:t>
            </a:r>
            <a:r>
              <a:rPr lang="en-US" dirty="0" smtClean="0"/>
              <a:t>_____________________________________</a:t>
            </a:r>
            <a:endParaRPr lang="ru-RU" dirty="0"/>
          </a:p>
          <a:p>
            <a:r>
              <a:rPr lang="en-US" dirty="0" smtClean="0"/>
              <a:t>Feelings_____________________________________________________________________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19824" y="718590"/>
            <a:ext cx="4800648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Name:</a:t>
            </a:r>
            <a:r>
              <a:rPr lang="en-US" i="1" dirty="0"/>
              <a:t> Teacher’s </a:t>
            </a:r>
            <a:r>
              <a:rPr lang="en-US" i="1" dirty="0" smtClean="0"/>
              <a:t>Day</a:t>
            </a:r>
          </a:p>
          <a:p>
            <a:endParaRPr lang="ru-RU" dirty="0"/>
          </a:p>
          <a:p>
            <a:r>
              <a:rPr lang="en-US" dirty="0"/>
              <a:t>Date/season: 4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October</a:t>
            </a:r>
          </a:p>
          <a:p>
            <a:endParaRPr lang="ru-RU" dirty="0"/>
          </a:p>
          <a:p>
            <a:r>
              <a:rPr lang="en-US" dirty="0"/>
              <a:t>Country: </a:t>
            </a:r>
            <a:r>
              <a:rPr lang="en-US" dirty="0" smtClean="0"/>
              <a:t>Russia</a:t>
            </a:r>
          </a:p>
          <a:p>
            <a:endParaRPr lang="ru-RU" dirty="0"/>
          </a:p>
          <a:p>
            <a:r>
              <a:rPr lang="en-US" dirty="0" smtClean="0"/>
              <a:t>Activities/Food: </a:t>
            </a:r>
            <a:r>
              <a:rPr lang="en-US" dirty="0"/>
              <a:t>Children like this day because </a:t>
            </a:r>
            <a:r>
              <a:rPr lang="en-US" dirty="0" smtClean="0"/>
              <a:t>they can celebrate their </a:t>
            </a:r>
            <a:r>
              <a:rPr lang="en-US" dirty="0" err="1" smtClean="0"/>
              <a:t>favourite</a:t>
            </a:r>
            <a:r>
              <a:rPr lang="en-US" dirty="0" smtClean="0"/>
              <a:t> teachers. </a:t>
            </a:r>
            <a:r>
              <a:rPr lang="en-US" dirty="0"/>
              <a:t>T</a:t>
            </a:r>
            <a:r>
              <a:rPr lang="en-US" dirty="0" smtClean="0"/>
              <a:t>hey offer flowers and sweets.  </a:t>
            </a:r>
          </a:p>
          <a:p>
            <a:endParaRPr lang="en-US" dirty="0"/>
          </a:p>
          <a:p>
            <a:r>
              <a:rPr lang="en-US" dirty="0" smtClean="0"/>
              <a:t>Feelings: Teachers are happy. They enjoy this holiday. </a:t>
            </a:r>
            <a:endParaRPr lang="ru-RU" dirty="0"/>
          </a:p>
        </p:txBody>
      </p:sp>
      <p:pic>
        <p:nvPicPr>
          <p:cNvPr id="2052" name="Picture 4" descr="http://marvelouswallpapers.com/wp-content/uploads/2013/12/Happy-Teachers-Day-Amazing-Cartoon-Pictures-Downlo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39"/>
            <a:ext cx="2002064" cy="16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68344" y="5258202"/>
            <a:ext cx="12827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 2"/>
                <a:hlinkClick r:id="rId5" action="ppaction://hlinksldjump"/>
              </a:rPr>
              <a:t>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42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836712"/>
            <a:ext cx="7912818" cy="566563"/>
          </a:xfrm>
        </p:spPr>
        <p:txBody>
          <a:bodyPr>
            <a:normAutofit/>
          </a:bodyPr>
          <a:lstStyle/>
          <a:p>
            <a:r>
              <a:rPr lang="en-US" sz="2800" dirty="0"/>
              <a:t>Look at </a:t>
            </a:r>
            <a:r>
              <a:rPr lang="en-US" sz="2800" dirty="0" smtClean="0"/>
              <a:t>new words and </a:t>
            </a:r>
            <a:r>
              <a:rPr lang="en-US" sz="2800" dirty="0"/>
              <a:t>answer </a:t>
            </a:r>
            <a:r>
              <a:rPr lang="en-US" sz="2800" dirty="0" smtClean="0"/>
              <a:t>the questions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1700808"/>
            <a:ext cx="4357563" cy="36728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1700" i="1" dirty="0" smtClean="0"/>
              <a:t>Women’s Day</a:t>
            </a:r>
            <a:r>
              <a:rPr lang="ru-RU" sz="1700" i="1" dirty="0" smtClean="0"/>
              <a:t> </a:t>
            </a:r>
            <a:r>
              <a:rPr lang="en-US" sz="1700" dirty="0"/>
              <a:t>[ˈ</a:t>
            </a:r>
            <a:r>
              <a:rPr lang="en-US" sz="1700" dirty="0" err="1"/>
              <a:t>wɪmɪn</a:t>
            </a:r>
            <a:r>
              <a:rPr lang="en-US" sz="1700" dirty="0"/>
              <a:t>]</a:t>
            </a:r>
            <a:endParaRPr lang="en-US" sz="1700" i="1" dirty="0" smtClean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1700" i="1" dirty="0" smtClean="0"/>
              <a:t>May Day (</a:t>
            </a:r>
            <a:r>
              <a:rPr lang="en-US" sz="1700" i="1" dirty="0"/>
              <a:t>Spring and </a:t>
            </a:r>
            <a:r>
              <a:rPr lang="en-US" sz="1700" i="1" dirty="0" err="1" smtClean="0"/>
              <a:t>Labour</a:t>
            </a:r>
            <a:r>
              <a:rPr lang="en-US" sz="1700" i="1" dirty="0" smtClean="0"/>
              <a:t> [</a:t>
            </a:r>
            <a:r>
              <a:rPr lang="en-US" sz="1700" dirty="0"/>
              <a:t>ˈleɪbər</a:t>
            </a:r>
            <a:r>
              <a:rPr lang="en-US" sz="1700" b="1" dirty="0"/>
              <a:t> </a:t>
            </a:r>
            <a:r>
              <a:rPr lang="en-US" sz="1700" i="1" dirty="0" smtClean="0"/>
              <a:t>] </a:t>
            </a:r>
            <a:r>
              <a:rPr lang="en-US" sz="1700" i="1" dirty="0"/>
              <a:t>Holiday</a:t>
            </a:r>
            <a:r>
              <a:rPr lang="ru-RU" sz="1700" i="1" dirty="0"/>
              <a:t>)</a:t>
            </a:r>
            <a:endParaRPr lang="en-US" sz="1700" i="1" dirty="0" smtClean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1700" i="1" dirty="0" smtClean="0"/>
              <a:t>Victory Day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1700" i="1" dirty="0" smtClean="0"/>
              <a:t>Easter  [</a:t>
            </a:r>
            <a:r>
              <a:rPr lang="en-US" sz="1700" dirty="0" err="1" smtClean="0"/>
              <a:t>iːstəʳ</a:t>
            </a:r>
            <a:r>
              <a:rPr lang="en-US" sz="1700" dirty="0" smtClean="0"/>
              <a:t>] </a:t>
            </a:r>
            <a:endParaRPr lang="ru-RU" sz="1700" dirty="0" smtClean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1700" i="1" dirty="0" smtClean="0"/>
              <a:t>Motherland Defender’s</a:t>
            </a:r>
            <a:r>
              <a:rPr lang="ru-RU" sz="1700" i="1" dirty="0" smtClean="0"/>
              <a:t> </a:t>
            </a:r>
            <a:r>
              <a:rPr lang="en-US" sz="1700" dirty="0" smtClean="0"/>
              <a:t>[</a:t>
            </a:r>
            <a:r>
              <a:rPr lang="en-US" sz="1700" dirty="0" err="1"/>
              <a:t>dɪˈfɛndə</a:t>
            </a:r>
            <a:r>
              <a:rPr lang="en-US" sz="1700" baseline="30000" dirty="0" err="1"/>
              <a:t>r</a:t>
            </a:r>
            <a:r>
              <a:rPr lang="en-US" sz="1700" dirty="0"/>
              <a:t>] </a:t>
            </a:r>
            <a:r>
              <a:rPr lang="en-US" sz="1700" i="1" dirty="0" smtClean="0"/>
              <a:t>Day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1700" i="1" dirty="0" smtClean="0"/>
              <a:t>Independence</a:t>
            </a:r>
            <a:r>
              <a:rPr lang="ru-RU" sz="1700" i="1" dirty="0" smtClean="0"/>
              <a:t> </a:t>
            </a:r>
            <a:r>
              <a:rPr lang="en-US" sz="1700" dirty="0"/>
              <a:t>[</a:t>
            </a:r>
            <a:r>
              <a:rPr lang="en-US" sz="1700" dirty="0" err="1"/>
              <a:t>ɪndɪˈpɛndns</a:t>
            </a:r>
            <a:r>
              <a:rPr lang="en-US" sz="1700" dirty="0"/>
              <a:t>]</a:t>
            </a:r>
            <a:r>
              <a:rPr lang="en-US" sz="1700" i="1" dirty="0" smtClean="0"/>
              <a:t> Day</a:t>
            </a:r>
            <a:r>
              <a:rPr lang="ru-RU" sz="1700" i="1" dirty="0" smtClean="0"/>
              <a:t> </a:t>
            </a:r>
            <a:endParaRPr lang="en-US" sz="1700" i="1" dirty="0" smtClean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1700" i="1" dirty="0" smtClean="0"/>
              <a:t>Day </a:t>
            </a:r>
            <a:r>
              <a:rPr lang="en-US" sz="1700" i="1" dirty="0"/>
              <a:t>of </a:t>
            </a:r>
            <a:r>
              <a:rPr lang="en-US" sz="1700" i="1" dirty="0" smtClean="0"/>
              <a:t>Knowledge</a:t>
            </a:r>
            <a:r>
              <a:rPr lang="ru-RU" sz="1700" i="1" dirty="0" smtClean="0"/>
              <a:t> </a:t>
            </a:r>
            <a:r>
              <a:rPr lang="en-US" sz="1700" dirty="0"/>
              <a:t>[ˈ</a:t>
            </a:r>
            <a:r>
              <a:rPr lang="en-US" sz="1700" dirty="0" err="1"/>
              <a:t>nɔlɪdʒ</a:t>
            </a:r>
            <a:r>
              <a:rPr lang="en-US" sz="1700" dirty="0"/>
              <a:t>] </a:t>
            </a:r>
            <a:endParaRPr lang="ru-RU" sz="1700" i="1" dirty="0" smtClean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1700" i="1" dirty="0" smtClean="0"/>
              <a:t>Day </a:t>
            </a:r>
            <a:r>
              <a:rPr lang="en-US" sz="1700" i="1" dirty="0"/>
              <a:t>of </a:t>
            </a:r>
            <a:r>
              <a:rPr lang="en-US" sz="1700" i="1" dirty="0" smtClean="0"/>
              <a:t>Russia</a:t>
            </a:r>
            <a:r>
              <a:rPr lang="ru-RU" sz="1700" i="1" dirty="0" smtClean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1700" i="1" dirty="0" smtClean="0"/>
              <a:t>Day </a:t>
            </a:r>
            <a:r>
              <a:rPr lang="en-US" sz="1700" i="1" dirty="0"/>
              <a:t>of the Russian </a:t>
            </a:r>
            <a:r>
              <a:rPr lang="en-US" sz="1700" i="1" dirty="0" smtClean="0"/>
              <a:t>Federation </a:t>
            </a:r>
            <a:r>
              <a:rPr lang="en-US" sz="1700" dirty="0" smtClean="0"/>
              <a:t>[ˌ</a:t>
            </a:r>
            <a:r>
              <a:rPr lang="en-US" sz="1700" dirty="0" err="1"/>
              <a:t>fɛdəˈ</a:t>
            </a:r>
            <a:r>
              <a:rPr lang="en-US" sz="1700" dirty="0" err="1" smtClean="0"/>
              <a:t>reɪʃən</a:t>
            </a:r>
            <a:r>
              <a:rPr lang="en-US" sz="1700" dirty="0" smtClean="0"/>
              <a:t>]</a:t>
            </a:r>
            <a:r>
              <a:rPr lang="en-US" sz="1700" i="1" dirty="0" smtClean="0"/>
              <a:t> </a:t>
            </a:r>
            <a:r>
              <a:rPr lang="en-US" sz="1700" i="1" dirty="0"/>
              <a:t>State </a:t>
            </a:r>
            <a:r>
              <a:rPr lang="en-US" sz="1700" i="1" dirty="0" smtClean="0"/>
              <a:t>Flag</a:t>
            </a: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08008" y="1691307"/>
            <a:ext cx="38625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600" i="1" dirty="0"/>
              <a:t>Space Day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600" i="1" dirty="0" smtClean="0"/>
              <a:t>Constitution [</a:t>
            </a:r>
            <a:r>
              <a:rPr lang="en-US" sz="1600" dirty="0" smtClean="0"/>
              <a:t>ˌ</a:t>
            </a:r>
            <a:r>
              <a:rPr lang="en-US" sz="1600" dirty="0" err="1"/>
              <a:t>kɑnstəˈ</a:t>
            </a:r>
            <a:r>
              <a:rPr lang="en-US" sz="1600" dirty="0" err="1" smtClean="0"/>
              <a:t>tuʃən</a:t>
            </a:r>
            <a:r>
              <a:rPr lang="en-US" sz="1600" dirty="0" smtClean="0"/>
              <a:t>]</a:t>
            </a:r>
            <a:r>
              <a:rPr lang="en-US" sz="1600" b="1" dirty="0"/>
              <a:t>  </a:t>
            </a:r>
            <a:r>
              <a:rPr lang="en-US" sz="1600" i="1" dirty="0" smtClean="0"/>
              <a:t> </a:t>
            </a:r>
            <a:r>
              <a:rPr lang="en-US" sz="1600" i="1" dirty="0"/>
              <a:t>Day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600" i="1" dirty="0" smtClean="0"/>
              <a:t>Teacher’s Day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600" i="1" dirty="0" smtClean="0"/>
              <a:t>Mother’s Day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600" i="1" dirty="0" smtClean="0"/>
              <a:t>April Fool’s Day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600" i="1" dirty="0" smtClean="0"/>
              <a:t>birthday 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600" i="1" dirty="0" smtClean="0"/>
              <a:t>wedding </a:t>
            </a:r>
            <a:r>
              <a:rPr lang="en-US" sz="1600" dirty="0" smtClean="0"/>
              <a:t>[</a:t>
            </a:r>
            <a:r>
              <a:rPr lang="en-US" sz="1600" dirty="0"/>
              <a:t>ˈ</a:t>
            </a:r>
            <a:r>
              <a:rPr lang="en-US" sz="1600" dirty="0" err="1"/>
              <a:t>wedɪŋ</a:t>
            </a:r>
            <a:r>
              <a:rPr lang="en-US" sz="1600" dirty="0" smtClean="0"/>
              <a:t>]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600" i="1" dirty="0" smtClean="0"/>
              <a:t>Jubilee </a:t>
            </a:r>
            <a:r>
              <a:rPr lang="en-US" sz="1600" dirty="0"/>
              <a:t> [ˈ</a:t>
            </a:r>
            <a:r>
              <a:rPr lang="en-US" sz="1600" dirty="0" err="1"/>
              <a:t>dʒuːbɪli</a:t>
            </a:r>
            <a:r>
              <a:rPr lang="en-US" sz="1600" dirty="0"/>
              <a:t>ː] 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600" dirty="0" smtClean="0"/>
              <a:t>Shrovetide </a:t>
            </a:r>
            <a:r>
              <a:rPr lang="en-US" sz="1600" dirty="0"/>
              <a:t> </a:t>
            </a:r>
            <a:r>
              <a:rPr lang="en-US" sz="1600" dirty="0" smtClean="0"/>
              <a:t>[ˈ</a:t>
            </a:r>
            <a:r>
              <a:rPr lang="en-US" sz="1600" dirty="0" err="1" smtClean="0"/>
              <a:t>ʃrəʊvtaɪd</a:t>
            </a:r>
            <a:r>
              <a:rPr lang="en-US" sz="1600" dirty="0" smtClean="0"/>
              <a:t>]</a:t>
            </a: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9532" y="5153793"/>
            <a:ext cx="6647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000" dirty="0">
                <a:solidFill>
                  <a:prstClr val="black"/>
                </a:solidFill>
              </a:rPr>
              <a:t>What are we going to talk about? </a:t>
            </a:r>
            <a:endParaRPr lang="en-US" sz="2000" i="1" dirty="0">
              <a:solidFill>
                <a:prstClr val="black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568987" y="2132856"/>
            <a:ext cx="4608512" cy="2729247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Today we are going to talk about special days and activities in our country and, for-example in India, and you have to prepare a speech about it.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9532" y="5733256"/>
            <a:ext cx="85248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Why are we  </a:t>
            </a:r>
            <a:r>
              <a:rPr lang="en-US" sz="2000" dirty="0"/>
              <a:t>going to talk about special days in our country and India? </a:t>
            </a:r>
            <a:endParaRPr lang="ru-RU" sz="2000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712366" y="2464480"/>
            <a:ext cx="4680520" cy="2984802"/>
          </a:xfrm>
          <a:prstGeom prst="wedgeRoundRectCallout">
            <a:avLst>
              <a:gd name="adj1" fmla="val 23546"/>
              <a:gd name="adj2" fmla="val 600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 order to compare our special days and special days abroad, for-example in India.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4725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task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home task is ex.6 p. 50.  Use the phrases in the language boxes below and your notes from ex. 4 to write your speech (50-60 words) and tell about it. If you tell </a:t>
            </a:r>
            <a:r>
              <a:rPr lang="en-US" dirty="0" smtClean="0"/>
              <a:t>without any </a:t>
            </a:r>
            <a:r>
              <a:rPr lang="en-US" dirty="0" smtClean="0"/>
              <a:t>mistakes</a:t>
            </a:r>
            <a:r>
              <a:rPr lang="ru-RU" dirty="0"/>
              <a:t>,</a:t>
            </a:r>
            <a:r>
              <a:rPr lang="en-US" dirty="0" smtClean="0"/>
              <a:t> </a:t>
            </a:r>
            <a:r>
              <a:rPr lang="en-US" dirty="0"/>
              <a:t>you </a:t>
            </a:r>
            <a:r>
              <a:rPr lang="en-US" dirty="0" smtClean="0"/>
              <a:t>will get</a:t>
            </a:r>
            <a:r>
              <a:rPr lang="en-US" dirty="0" smtClean="0"/>
              <a:t> </a:t>
            </a:r>
            <a:r>
              <a:rPr lang="en-US" dirty="0" smtClean="0"/>
              <a:t>an </a:t>
            </a:r>
            <a:r>
              <a:rPr lang="en-US" dirty="0"/>
              <a:t>excellent mark. If </a:t>
            </a:r>
            <a:r>
              <a:rPr lang="en-US" dirty="0" smtClean="0"/>
              <a:t>your speech has got </a:t>
            </a:r>
            <a:r>
              <a:rPr lang="en-US" dirty="0"/>
              <a:t>some mistakes, </a:t>
            </a:r>
            <a:r>
              <a:rPr lang="en-US" dirty="0"/>
              <a:t>you will get a </a:t>
            </a:r>
            <a:r>
              <a:rPr lang="en-US" dirty="0"/>
              <a:t>good mark. But if “3” is enough for you, you may only write the text.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03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2123728" y="2780928"/>
            <a:ext cx="4937760" cy="109727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for your attention !!!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0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13" y="4634597"/>
            <a:ext cx="5591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2400" dirty="0" smtClean="0"/>
              <a:t>What </a:t>
            </a:r>
            <a:r>
              <a:rPr lang="en-US" sz="2400" dirty="0"/>
              <a:t>do you like the most of all, to get presents or to give?</a:t>
            </a:r>
            <a:endParaRPr lang="ru-RU" sz="24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Answer the questions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139952" y="1340768"/>
            <a:ext cx="1584176" cy="792088"/>
          </a:xfrm>
          <a:prstGeom prst="wedgeRoundRectCallout">
            <a:avLst>
              <a:gd name="adj1" fmla="val -77321"/>
              <a:gd name="adj2" fmla="val 2215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I do </a:t>
            </a:r>
          </a:p>
          <a:p>
            <a:pPr algn="ctr"/>
            <a:r>
              <a:rPr lang="en-US" dirty="0"/>
              <a:t>(No, I don’t). </a:t>
            </a:r>
            <a:endParaRPr lang="ru-RU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459462" y="1556792"/>
            <a:ext cx="2448272" cy="1386154"/>
          </a:xfrm>
          <a:prstGeom prst="wedgeRoundRectCallout">
            <a:avLst>
              <a:gd name="adj1" fmla="val -90968"/>
              <a:gd name="adj2" fmla="val 323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We usually exchange gifts, make some preparations, make special dishes and cake.</a:t>
            </a:r>
            <a:endParaRPr lang="ru-RU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459462" y="3068960"/>
            <a:ext cx="2448272" cy="792088"/>
          </a:xfrm>
          <a:prstGeom prst="wedgeRoundRectCallout">
            <a:avLst>
              <a:gd name="adj1" fmla="val -79008"/>
              <a:gd name="adj2" fmla="val -1447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invite my friends and relatives.</a:t>
            </a:r>
            <a:endParaRPr lang="ru-RU" dirty="0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6722124" y="3933056"/>
            <a:ext cx="2160240" cy="792088"/>
          </a:xfrm>
          <a:prstGeom prst="wedgeRoundRectCallout">
            <a:avLst>
              <a:gd name="adj1" fmla="val -96043"/>
              <a:gd name="adj2" fmla="val -255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I like</a:t>
            </a:r>
            <a:r>
              <a:rPr lang="en-US" dirty="0" smtClean="0"/>
              <a:t>. </a:t>
            </a:r>
          </a:p>
          <a:p>
            <a:pPr algn="ctr"/>
            <a:r>
              <a:rPr lang="en-US" dirty="0" smtClean="0"/>
              <a:t>(No, I don’t like)</a:t>
            </a:r>
            <a:endParaRPr lang="ru-RU" dirty="0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670428" y="5157192"/>
            <a:ext cx="2026340" cy="792088"/>
          </a:xfrm>
          <a:prstGeom prst="wedgeRoundRectCallout">
            <a:avLst>
              <a:gd name="adj1" fmla="val -82992"/>
              <a:gd name="adj2" fmla="val -6109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like to give presents the most of all.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1717357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288DFC">
                  <a:lumMod val="60000"/>
                  <a:lumOff val="40000"/>
                </a:srgbClr>
              </a:buClr>
              <a:buFont typeface="Wingdings" panose="05000000000000000000" pitchFamily="2" charset="2"/>
              <a:buChar char="T"/>
            </a:pPr>
            <a:r>
              <a:rPr lang="en-US" sz="2400" dirty="0">
                <a:solidFill>
                  <a:prstClr val="black"/>
                </a:solidFill>
              </a:rPr>
              <a:t>Do you like holidays?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5536" y="2480981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288DFC">
                  <a:lumMod val="60000"/>
                  <a:lumOff val="40000"/>
                </a:srgbClr>
              </a:buClr>
              <a:buFont typeface="Wingdings" panose="05000000000000000000" pitchFamily="2" charset="2"/>
              <a:buChar char="T"/>
            </a:pPr>
            <a:r>
              <a:rPr lang="en-US" sz="2400" dirty="0">
                <a:solidFill>
                  <a:prstClr val="black"/>
                </a:solidFill>
              </a:rPr>
              <a:t>What do you usually do on holidays?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8638" y="3165997"/>
            <a:ext cx="5263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288DFC">
                  <a:lumMod val="60000"/>
                  <a:lumOff val="40000"/>
                </a:srgbClr>
              </a:buClr>
              <a:buFont typeface="Wingdings" panose="05000000000000000000" pitchFamily="2" charset="2"/>
              <a:buChar char="T"/>
            </a:pPr>
            <a:r>
              <a:rPr lang="en-US" sz="2400" dirty="0" smtClean="0">
                <a:solidFill>
                  <a:prstClr val="black"/>
                </a:solidFill>
              </a:rPr>
              <a:t>Who </a:t>
            </a:r>
            <a:r>
              <a:rPr lang="en-US" sz="2400" dirty="0">
                <a:solidFill>
                  <a:prstClr val="black"/>
                </a:solidFill>
              </a:rPr>
              <a:t>do you invite to your holidays?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1113" y="3867435"/>
            <a:ext cx="5285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288DFC">
                  <a:lumMod val="60000"/>
                  <a:lumOff val="40000"/>
                </a:srgbClr>
              </a:buClr>
              <a:buFont typeface="Wingdings" panose="05000000000000000000" pitchFamily="2" charset="2"/>
              <a:buChar char="T"/>
            </a:pPr>
            <a:r>
              <a:rPr lang="en-US" sz="2400" dirty="0">
                <a:solidFill>
                  <a:prstClr val="black"/>
                </a:solidFill>
              </a:rPr>
              <a:t>Do you like to get and give presents? 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5716116" cy="606846"/>
          </a:xfrm>
        </p:spPr>
        <p:txBody>
          <a:bodyPr>
            <a:normAutofit/>
          </a:bodyPr>
          <a:lstStyle/>
          <a:p>
            <a:r>
              <a:rPr lang="en-US" sz="2800" dirty="0"/>
              <a:t>Repeat after </a:t>
            </a:r>
            <a:r>
              <a:rPr lang="en-US" sz="2800" dirty="0" smtClean="0"/>
              <a:t>me</a:t>
            </a:r>
            <a:r>
              <a:rPr lang="ru-RU" sz="2800" dirty="0" smtClean="0"/>
              <a:t> </a:t>
            </a:r>
            <a:r>
              <a:rPr lang="en-US" sz="2800" dirty="0" smtClean="0"/>
              <a:t>and translate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5964" y="5733256"/>
            <a:ext cx="3528392" cy="530353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"/>
            </a:pPr>
            <a:r>
              <a:rPr lang="en-US" sz="2100" i="1" dirty="0" smtClean="0">
                <a:hlinkClick r:id="rId3" action="ppaction://hlinkfile"/>
              </a:rPr>
              <a:t>Day </a:t>
            </a:r>
            <a:r>
              <a:rPr lang="en-US" sz="2100" i="1" dirty="0">
                <a:hlinkClick r:id="rId3" action="ppaction://hlinkfile"/>
              </a:rPr>
              <a:t>of the Russian Federation </a:t>
            </a:r>
            <a:r>
              <a:rPr lang="en-US" sz="2100" dirty="0">
                <a:hlinkClick r:id="rId3" action="ppaction://hlinkfile"/>
              </a:rPr>
              <a:t>[ˌ</a:t>
            </a:r>
            <a:r>
              <a:rPr lang="en-US" sz="2100" dirty="0" err="1">
                <a:hlinkClick r:id="rId3" action="ppaction://hlinkfile"/>
              </a:rPr>
              <a:t>fɛdəˈreɪʃən</a:t>
            </a:r>
            <a:r>
              <a:rPr lang="en-US" sz="2100" dirty="0">
                <a:hlinkClick r:id="rId3" action="ppaction://hlinkfile"/>
              </a:rPr>
              <a:t>]</a:t>
            </a:r>
            <a:r>
              <a:rPr lang="en-US" sz="2100" i="1" dirty="0">
                <a:hlinkClick r:id="rId3" action="ppaction://hlinkfile"/>
              </a:rPr>
              <a:t> State Flag</a:t>
            </a:r>
            <a:endParaRPr lang="ru-RU" sz="2100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1847" y="4098696"/>
            <a:ext cx="3795266" cy="55765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T"/>
            </a:pPr>
            <a:r>
              <a:rPr lang="en-US" sz="1900" dirty="0" smtClean="0">
                <a:hlinkClick r:id="rId4" action="ppaction://hlinkfile"/>
              </a:rPr>
              <a:t>Shrovetide  [ˈ</a:t>
            </a:r>
            <a:r>
              <a:rPr lang="en-US" sz="1900" dirty="0" err="1" smtClean="0">
                <a:hlinkClick r:id="rId4" action="ppaction://hlinkfile"/>
              </a:rPr>
              <a:t>ʃrəʊvtaɪd</a:t>
            </a:r>
            <a:r>
              <a:rPr lang="en-US" sz="1900" dirty="0" smtClean="0">
                <a:hlinkClick r:id="rId4" action="ppaction://hlinkfile"/>
              </a:rPr>
              <a:t>]</a:t>
            </a:r>
            <a:endParaRPr lang="ru-RU" sz="1900" dirty="0" smtClean="0"/>
          </a:p>
          <a:p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00808"/>
            <a:ext cx="381642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"/>
            </a:pPr>
            <a:r>
              <a:rPr lang="en-US" i="1" dirty="0">
                <a:solidFill>
                  <a:prstClr val="black"/>
                </a:solidFill>
                <a:hlinkClick r:id="rId5" action="ppaction://hlinkfile"/>
              </a:rPr>
              <a:t>Women’s Day</a:t>
            </a:r>
            <a:r>
              <a:rPr lang="ru-RU" i="1" dirty="0">
                <a:solidFill>
                  <a:prstClr val="black"/>
                </a:solidFill>
                <a:hlinkClick r:id="rId5" action="ppaction://hlinkfile"/>
              </a:rPr>
              <a:t> </a:t>
            </a:r>
            <a:r>
              <a:rPr lang="en-US" dirty="0">
                <a:solidFill>
                  <a:prstClr val="black"/>
                </a:solidFill>
                <a:hlinkClick r:id="rId5" action="ppaction://hlinkfile"/>
              </a:rPr>
              <a:t>[ˈ</a:t>
            </a:r>
            <a:r>
              <a:rPr lang="en-US" dirty="0" err="1">
                <a:solidFill>
                  <a:prstClr val="black"/>
                </a:solidFill>
                <a:hlinkClick r:id="rId5" action="ppaction://hlinkfile"/>
              </a:rPr>
              <a:t>wɪmɪn</a:t>
            </a:r>
            <a:r>
              <a:rPr lang="en-US" dirty="0">
                <a:solidFill>
                  <a:prstClr val="black"/>
                </a:solidFill>
                <a:hlinkClick r:id="rId6" action="ppaction://hlinkfile"/>
              </a:rPr>
              <a:t>]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156913"/>
            <a:ext cx="401441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"/>
            </a:pPr>
            <a:r>
              <a:rPr lang="en-US" i="1" dirty="0">
                <a:solidFill>
                  <a:prstClr val="black"/>
                </a:solidFill>
                <a:hlinkClick r:id="rId7" action="ppaction://hlinkfile"/>
              </a:rPr>
              <a:t>May Day (Spring and </a:t>
            </a:r>
            <a:r>
              <a:rPr lang="en-US" i="1" dirty="0" err="1">
                <a:solidFill>
                  <a:prstClr val="black"/>
                </a:solidFill>
                <a:hlinkClick r:id="rId7" action="ppaction://hlinkfile"/>
              </a:rPr>
              <a:t>Labour</a:t>
            </a:r>
            <a:r>
              <a:rPr lang="en-US" i="1" dirty="0">
                <a:solidFill>
                  <a:prstClr val="black"/>
                </a:solidFill>
                <a:hlinkClick r:id="rId7" action="ppaction://hlinkfile"/>
              </a:rPr>
              <a:t> [</a:t>
            </a:r>
            <a:r>
              <a:rPr lang="en-US" dirty="0">
                <a:solidFill>
                  <a:prstClr val="black"/>
                </a:solidFill>
                <a:hlinkClick r:id="rId7" action="ppaction://hlinkfile"/>
              </a:rPr>
              <a:t>ˈ</a:t>
            </a:r>
            <a:r>
              <a:rPr lang="en-US" dirty="0" err="1">
                <a:solidFill>
                  <a:prstClr val="black"/>
                </a:solidFill>
                <a:hlinkClick r:id="rId7" action="ppaction://hlinkfile"/>
              </a:rPr>
              <a:t>leɪbər</a:t>
            </a:r>
            <a:r>
              <a:rPr lang="en-US" b="1" dirty="0">
                <a:solidFill>
                  <a:prstClr val="black"/>
                </a:solidFill>
                <a:hlinkClick r:id="rId7" action="ppaction://hlinkfile"/>
              </a:rPr>
              <a:t> </a:t>
            </a:r>
            <a:r>
              <a:rPr lang="en-US" i="1" dirty="0">
                <a:solidFill>
                  <a:prstClr val="black"/>
                </a:solidFill>
                <a:hlinkClick r:id="rId7" action="ppaction://hlinkfile"/>
              </a:rPr>
              <a:t>] Holiday</a:t>
            </a:r>
            <a:r>
              <a:rPr lang="ru-RU" i="1" dirty="0">
                <a:solidFill>
                  <a:prstClr val="black"/>
                </a:solidFill>
                <a:hlinkClick r:id="rId7" action="ppaction://hlinkfile"/>
              </a:rPr>
              <a:t>)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819408"/>
            <a:ext cx="148790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"/>
            </a:pPr>
            <a:r>
              <a:rPr lang="en-US" i="1" dirty="0">
                <a:solidFill>
                  <a:prstClr val="black"/>
                </a:solidFill>
                <a:hlinkClick r:id="rId8" action="ppaction://hlinkfile"/>
              </a:rPr>
              <a:t>Victory Day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9872" y="3258184"/>
            <a:ext cx="174541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"/>
            </a:pPr>
            <a:r>
              <a:rPr lang="en-US" i="1" dirty="0">
                <a:solidFill>
                  <a:prstClr val="black"/>
                </a:solidFill>
                <a:hlinkClick r:id="rId9" action="ppaction://hlinkfile"/>
              </a:rPr>
              <a:t>Easter  [</a:t>
            </a:r>
            <a:r>
              <a:rPr lang="en-US" dirty="0" err="1">
                <a:solidFill>
                  <a:prstClr val="black"/>
                </a:solidFill>
                <a:hlinkClick r:id="rId9" action="ppaction://hlinkfile"/>
              </a:rPr>
              <a:t>iːstəʳ</a:t>
            </a:r>
            <a:r>
              <a:rPr lang="en-US" dirty="0">
                <a:solidFill>
                  <a:prstClr val="black"/>
                </a:solidFill>
                <a:hlinkClick r:id="rId9" action="ppaction://hlinkfile"/>
              </a:rPr>
              <a:t>]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9872" y="3632691"/>
            <a:ext cx="369300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"/>
            </a:pPr>
            <a:r>
              <a:rPr lang="en-US" i="1" dirty="0">
                <a:solidFill>
                  <a:prstClr val="black"/>
                </a:solidFill>
                <a:hlinkClick r:id="rId10" action="ppaction://hlinkfile"/>
              </a:rPr>
              <a:t>Motherland Defender’s</a:t>
            </a:r>
            <a:r>
              <a:rPr lang="ru-RU" i="1" dirty="0">
                <a:solidFill>
                  <a:prstClr val="black"/>
                </a:solidFill>
                <a:hlinkClick r:id="rId10" action="ppaction://hlinkfile"/>
              </a:rPr>
              <a:t> </a:t>
            </a:r>
            <a:r>
              <a:rPr lang="en-US" dirty="0">
                <a:solidFill>
                  <a:prstClr val="black"/>
                </a:solidFill>
                <a:hlinkClick r:id="rId10" action="ppaction://hlinkfile"/>
              </a:rPr>
              <a:t>[</a:t>
            </a:r>
            <a:r>
              <a:rPr lang="en-US" dirty="0" err="1">
                <a:solidFill>
                  <a:prstClr val="black"/>
                </a:solidFill>
                <a:hlinkClick r:id="rId10" action="ppaction://hlinkfile"/>
              </a:rPr>
              <a:t>dɪˈfɛndə</a:t>
            </a:r>
            <a:r>
              <a:rPr lang="en-US" baseline="30000" dirty="0" err="1">
                <a:solidFill>
                  <a:prstClr val="black"/>
                </a:solidFill>
                <a:hlinkClick r:id="rId10" action="ppaction://hlinkfile"/>
              </a:rPr>
              <a:t>r</a:t>
            </a:r>
            <a:r>
              <a:rPr lang="en-US" dirty="0">
                <a:solidFill>
                  <a:prstClr val="black"/>
                </a:solidFill>
                <a:hlinkClick r:id="rId10" action="ppaction://hlinkfile"/>
              </a:rPr>
              <a:t>] </a:t>
            </a:r>
            <a:r>
              <a:rPr lang="en-US" i="1" dirty="0">
                <a:solidFill>
                  <a:prstClr val="black"/>
                </a:solidFill>
                <a:hlinkClick r:id="rId10" action="ppaction://hlinkfile"/>
              </a:rPr>
              <a:t>Day 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6965" y="4223622"/>
            <a:ext cx="378159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"/>
            </a:pPr>
            <a:r>
              <a:rPr lang="en-US" i="1" dirty="0">
                <a:solidFill>
                  <a:prstClr val="black"/>
                </a:solidFill>
                <a:hlinkClick r:id="rId11" action="ppaction://hlinkfile"/>
              </a:rPr>
              <a:t>Independence</a:t>
            </a:r>
            <a:r>
              <a:rPr lang="ru-RU" i="1" dirty="0">
                <a:solidFill>
                  <a:prstClr val="black"/>
                </a:solidFill>
                <a:hlinkClick r:id="rId11" action="ppaction://hlinkfile"/>
              </a:rPr>
              <a:t> </a:t>
            </a:r>
            <a:r>
              <a:rPr lang="en-US" dirty="0">
                <a:solidFill>
                  <a:prstClr val="black"/>
                </a:solidFill>
                <a:hlinkClick r:id="rId11" action="ppaction://hlinkfile"/>
              </a:rPr>
              <a:t>[</a:t>
            </a:r>
            <a:r>
              <a:rPr lang="en-US" dirty="0" err="1">
                <a:solidFill>
                  <a:prstClr val="black"/>
                </a:solidFill>
                <a:hlinkClick r:id="rId11" action="ppaction://hlinkfile"/>
              </a:rPr>
              <a:t>ɪndɪˈpɛndns</a:t>
            </a:r>
            <a:r>
              <a:rPr lang="en-US" dirty="0">
                <a:solidFill>
                  <a:prstClr val="black"/>
                </a:solidFill>
                <a:hlinkClick r:id="rId11" action="ppaction://hlinkfile"/>
              </a:rPr>
              <a:t>]</a:t>
            </a:r>
            <a:r>
              <a:rPr lang="en-US" i="1" dirty="0">
                <a:solidFill>
                  <a:prstClr val="black"/>
                </a:solidFill>
                <a:hlinkClick r:id="rId11" action="ppaction://hlinkfile"/>
              </a:rPr>
              <a:t> Day</a:t>
            </a:r>
            <a:r>
              <a:rPr lang="ru-RU" i="1" dirty="0">
                <a:solidFill>
                  <a:prstClr val="black"/>
                </a:solidFill>
                <a:hlinkClick r:id="rId11" action="ppaction://hlinkfile"/>
              </a:rPr>
              <a:t> 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6965" y="4656352"/>
            <a:ext cx="3311575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"/>
            </a:pPr>
            <a:r>
              <a:rPr lang="en-US" i="1" dirty="0">
                <a:solidFill>
                  <a:prstClr val="black"/>
                </a:solidFill>
                <a:hlinkClick r:id="rId12" action="ppaction://hlinkfile"/>
              </a:rPr>
              <a:t>Day of Knowledge</a:t>
            </a:r>
            <a:r>
              <a:rPr lang="ru-RU" i="1" dirty="0">
                <a:solidFill>
                  <a:prstClr val="black"/>
                </a:solidFill>
                <a:hlinkClick r:id="rId12" action="ppaction://hlinkfile"/>
              </a:rPr>
              <a:t> </a:t>
            </a:r>
            <a:r>
              <a:rPr lang="en-US" dirty="0">
                <a:solidFill>
                  <a:prstClr val="black"/>
                </a:solidFill>
                <a:hlinkClick r:id="rId12" action="ppaction://hlinkfile"/>
              </a:rPr>
              <a:t>[ˈ</a:t>
            </a:r>
            <a:r>
              <a:rPr lang="en-US" dirty="0" err="1">
                <a:solidFill>
                  <a:prstClr val="black"/>
                </a:solidFill>
                <a:hlinkClick r:id="rId12" action="ppaction://hlinkfile"/>
              </a:rPr>
              <a:t>nɔlɪdʒ</a:t>
            </a:r>
            <a:r>
              <a:rPr lang="en-US" dirty="0">
                <a:solidFill>
                  <a:prstClr val="black"/>
                </a:solidFill>
                <a:hlinkClick r:id="rId12" action="ppaction://hlinkfile"/>
              </a:rPr>
              <a:t>]</a:t>
            </a:r>
            <a:r>
              <a:rPr lang="en-US" sz="2600" dirty="0">
                <a:solidFill>
                  <a:prstClr val="black"/>
                </a:solidFill>
                <a:hlinkClick r:id="rId12" action="ppaction://hlinkfile"/>
              </a:rPr>
              <a:t> </a:t>
            </a:r>
            <a:endParaRPr lang="ru-RU" sz="2600" i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5964" y="5229200"/>
            <a:ext cx="172194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"/>
            </a:pPr>
            <a:r>
              <a:rPr lang="en-US" i="1" dirty="0">
                <a:solidFill>
                  <a:prstClr val="black"/>
                </a:solidFill>
                <a:hlinkClick r:id="rId11" action="ppaction://hlinkfile"/>
              </a:rPr>
              <a:t>Day of Russia</a:t>
            </a:r>
            <a:r>
              <a:rPr lang="ru-RU" i="1" dirty="0">
                <a:solidFill>
                  <a:prstClr val="black"/>
                </a:solidFill>
                <a:hlinkClick r:id="rId11" action="ppaction://hlinkfile"/>
              </a:rPr>
              <a:t> </a:t>
            </a:r>
            <a:endParaRPr lang="ru-RU" i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32040" y="1704481"/>
            <a:ext cx="143674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T"/>
            </a:pPr>
            <a:r>
              <a:rPr lang="en-US" i="1" dirty="0">
                <a:solidFill>
                  <a:prstClr val="black"/>
                </a:solidFill>
                <a:hlinkClick r:id="rId13" action="ppaction://hlinkfile"/>
              </a:rPr>
              <a:t>Space Day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32040" y="2135560"/>
            <a:ext cx="388843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T"/>
            </a:pPr>
            <a:r>
              <a:rPr lang="en-US" i="1" dirty="0">
                <a:solidFill>
                  <a:prstClr val="black"/>
                </a:solidFill>
                <a:hlinkClick r:id="rId14" action="ppaction://hlinkfile"/>
              </a:rPr>
              <a:t>Constitution [</a:t>
            </a:r>
            <a:r>
              <a:rPr lang="en-US" dirty="0">
                <a:solidFill>
                  <a:prstClr val="black"/>
                </a:solidFill>
                <a:hlinkClick r:id="rId14" action="ppaction://hlinkfile"/>
              </a:rPr>
              <a:t>ˌ</a:t>
            </a:r>
            <a:r>
              <a:rPr lang="en-US" dirty="0" err="1">
                <a:solidFill>
                  <a:prstClr val="black"/>
                </a:solidFill>
                <a:hlinkClick r:id="rId14" action="ppaction://hlinkfile"/>
              </a:rPr>
              <a:t>kɑnstəˈtuʃən</a:t>
            </a:r>
            <a:r>
              <a:rPr lang="en-US" dirty="0">
                <a:solidFill>
                  <a:prstClr val="black"/>
                </a:solidFill>
                <a:hlinkClick r:id="rId14" action="ppaction://hlinkfile"/>
              </a:rPr>
              <a:t>]</a:t>
            </a:r>
            <a:r>
              <a:rPr lang="en-US" b="1" dirty="0">
                <a:solidFill>
                  <a:prstClr val="black"/>
                </a:solidFill>
                <a:hlinkClick r:id="rId14" action="ppaction://hlinkfile"/>
              </a:rPr>
              <a:t>  </a:t>
            </a:r>
            <a:r>
              <a:rPr lang="en-US" i="1" dirty="0">
                <a:solidFill>
                  <a:prstClr val="black"/>
                </a:solidFill>
                <a:hlinkClick r:id="rId14" action="ppaction://hlinkfile"/>
              </a:rPr>
              <a:t> Day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53744" y="2577028"/>
            <a:ext cx="228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T"/>
            </a:pPr>
            <a:r>
              <a:rPr lang="en-US" i="1" dirty="0">
                <a:solidFill>
                  <a:prstClr val="black"/>
                </a:solidFill>
                <a:hlinkClick r:id="rId15" action="ppaction://hlinkfile"/>
              </a:rPr>
              <a:t>Teacher’s Day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63277" y="3054612"/>
            <a:ext cx="173528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T"/>
            </a:pPr>
            <a:r>
              <a:rPr lang="en-US" i="1" dirty="0">
                <a:solidFill>
                  <a:prstClr val="black"/>
                </a:solidFill>
                <a:hlinkClick r:id="rId6" action="ppaction://hlinkfile"/>
              </a:rPr>
              <a:t>Mother’s Day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75650" y="3566468"/>
            <a:ext cx="228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T"/>
            </a:pPr>
            <a:r>
              <a:rPr lang="en-US" i="1" dirty="0">
                <a:solidFill>
                  <a:prstClr val="black"/>
                </a:solidFill>
                <a:hlinkClick r:id="rId16" action="ppaction://hlinkfile"/>
              </a:rPr>
              <a:t>April Fool’s Day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24340" y="4540936"/>
            <a:ext cx="131157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T"/>
            </a:pPr>
            <a:r>
              <a:rPr lang="en-US" i="1" dirty="0">
                <a:solidFill>
                  <a:prstClr val="black"/>
                </a:solidFill>
                <a:hlinkClick r:id="rId17" action="ppaction://hlinkfile"/>
              </a:rPr>
              <a:t>birthday 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11880" y="5058384"/>
            <a:ext cx="228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T"/>
            </a:pPr>
            <a:r>
              <a:rPr lang="en-US" i="1" dirty="0">
                <a:solidFill>
                  <a:prstClr val="black"/>
                </a:solidFill>
                <a:hlinkClick r:id="rId18" action="ppaction://hlinkfile"/>
              </a:rPr>
              <a:t>wedding </a:t>
            </a:r>
            <a:r>
              <a:rPr lang="en-US" dirty="0">
                <a:solidFill>
                  <a:prstClr val="black"/>
                </a:solidFill>
                <a:hlinkClick r:id="rId18" action="ppaction://hlinkfile"/>
              </a:rPr>
              <a:t>[ˈ</a:t>
            </a:r>
            <a:r>
              <a:rPr lang="en-US" dirty="0" err="1">
                <a:solidFill>
                  <a:prstClr val="black"/>
                </a:solidFill>
                <a:hlinkClick r:id="rId18" action="ppaction://hlinkfile"/>
              </a:rPr>
              <a:t>wedɪŋ</a:t>
            </a:r>
            <a:r>
              <a:rPr lang="en-US" dirty="0">
                <a:solidFill>
                  <a:prstClr val="black"/>
                </a:solidFill>
                <a:hlinkClick r:id="rId18" action="ppaction://hlinkfile"/>
              </a:rPr>
              <a:t>]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67052" y="5549469"/>
            <a:ext cx="2286000" cy="4524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800"/>
              </a:spcBef>
              <a:buClr>
                <a:srgbClr val="288DFC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T"/>
            </a:pPr>
            <a:r>
              <a:rPr lang="en-US" i="1" dirty="0">
                <a:solidFill>
                  <a:prstClr val="black"/>
                </a:solidFill>
                <a:hlinkClick r:id="rId19" action="ppaction://hlinkfile"/>
              </a:rPr>
              <a:t>Jubilee </a:t>
            </a:r>
            <a:r>
              <a:rPr lang="en-US" dirty="0">
                <a:solidFill>
                  <a:prstClr val="black"/>
                </a:solidFill>
                <a:hlinkClick r:id="rId19" action="ppaction://hlinkfile"/>
              </a:rPr>
              <a:t> [ˈ</a:t>
            </a:r>
            <a:r>
              <a:rPr lang="en-US" dirty="0" err="1">
                <a:solidFill>
                  <a:prstClr val="black"/>
                </a:solidFill>
                <a:hlinkClick r:id="rId19" action="ppaction://hlinkfile"/>
              </a:rPr>
              <a:t>dʒuːbɪli</a:t>
            </a:r>
            <a:r>
              <a:rPr lang="en-US" dirty="0">
                <a:solidFill>
                  <a:prstClr val="black"/>
                </a:solidFill>
                <a:hlinkClick r:id="rId19" action="ppaction://hlinkfile"/>
              </a:rPr>
              <a:t>ː]</a:t>
            </a:r>
            <a:r>
              <a:rPr lang="en-US" sz="2600" dirty="0">
                <a:solidFill>
                  <a:prstClr val="black"/>
                </a:solidFill>
                <a:hlinkClick r:id="rId19" action="ppaction://hlinkfile"/>
              </a:rPr>
              <a:t> </a:t>
            </a:r>
            <a:endParaRPr lang="en-US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8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ut1.ru/uploads/posts/2013-07/1372742849_diwali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42031" cy="34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ikmi.ru/assets/images/interesno/india/india%20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1" y="2996952"/>
            <a:ext cx="2505162" cy="353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ndianochka.ru/wp-content/uploads/2013/12/diwali2.jpg?67c5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606" y="4035098"/>
            <a:ext cx="4000348" cy="25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kultprosvetmag.ru/wp-content/uploads/2013/10/%D0%B4%D0%B8%D0%B2%D0%B0%D0%BB%D0%B8-%D0%B4%D0%B8%D0%B2%D0%B0%D0%BB%D0%B8-400x2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7" y="116632"/>
            <a:ext cx="3496757" cy="26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3305" y="5283566"/>
            <a:ext cx="1788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Diwali [</a:t>
            </a:r>
            <a:r>
              <a:rPr lang="en-US" sz="2000" dirty="0" err="1" smtClean="0"/>
              <a:t>di’wɑli</a:t>
            </a:r>
            <a:r>
              <a:rPr lang="en-US" sz="2000" dirty="0" smtClean="0"/>
              <a:t>]</a:t>
            </a:r>
            <a:r>
              <a:rPr lang="en-US" sz="2000" b="1" dirty="0"/>
              <a:t> 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66333" y="296733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/>
              <a:t>Today we are finding out about one more special day but not in our country. It’s Diwali, the Festival of Lights in India </a:t>
            </a:r>
            <a:endParaRPr lang="ru-RU" sz="2000" dirty="0"/>
          </a:p>
        </p:txBody>
      </p:sp>
      <p:pic>
        <p:nvPicPr>
          <p:cNvPr id="4" name="1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3158" y="1772816"/>
            <a:ext cx="6360368" cy="31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700"/>
                            </p:stCondLst>
                            <p:childTnLst>
                              <p:par>
                                <p:cTn id="13" presetID="41" presetClass="exit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4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9552" y="620688"/>
            <a:ext cx="7543800" cy="1097280"/>
          </a:xfrm>
        </p:spPr>
        <p:txBody>
          <a:bodyPr>
            <a:normAutofit/>
          </a:bodyPr>
          <a:lstStyle/>
          <a:p>
            <a:r>
              <a:rPr lang="en-US" sz="2400" dirty="0"/>
              <a:t>Listen to </a:t>
            </a:r>
            <a:r>
              <a:rPr lang="en-US" sz="2400" dirty="0" err="1"/>
              <a:t>Sumit's</a:t>
            </a:r>
            <a:r>
              <a:rPr lang="en-US" sz="2400" dirty="0"/>
              <a:t> speech about this </a:t>
            </a:r>
            <a:r>
              <a:rPr lang="en-US" sz="2400" dirty="0" smtClean="0"/>
              <a:t>holiday  </a:t>
            </a:r>
            <a:r>
              <a:rPr lang="en-US" sz="2400" dirty="0"/>
              <a:t>and  try to put the events in the order you </a:t>
            </a:r>
            <a:r>
              <a:rPr lang="en-US" sz="2400" dirty="0" smtClean="0"/>
              <a:t>hear them.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2057400"/>
            <a:ext cx="3411860" cy="4343400"/>
          </a:xfrm>
        </p:spPr>
        <p:txBody>
          <a:bodyPr>
            <a:normAutofit/>
          </a:bodyPr>
          <a:lstStyle/>
          <a:p>
            <a:r>
              <a:rPr lang="en-US" dirty="0"/>
              <a:t>pray </a:t>
            </a:r>
            <a:endParaRPr lang="ru-RU" dirty="0"/>
          </a:p>
          <a:p>
            <a:r>
              <a:rPr lang="en-US" dirty="0"/>
              <a:t>watch the fireworks </a:t>
            </a:r>
            <a:endParaRPr lang="ru-RU" dirty="0"/>
          </a:p>
          <a:p>
            <a:r>
              <a:rPr lang="en-US" dirty="0"/>
              <a:t>have a meal </a:t>
            </a:r>
            <a:endParaRPr lang="ru-RU" dirty="0"/>
          </a:p>
          <a:p>
            <a:r>
              <a:rPr lang="en-US" dirty="0"/>
              <a:t>decorate the house </a:t>
            </a:r>
            <a:endParaRPr lang="ru-RU" dirty="0"/>
          </a:p>
          <a:p>
            <a:r>
              <a:rPr lang="en-US" dirty="0"/>
              <a:t>visit people </a:t>
            </a:r>
            <a:endParaRPr lang="ru-RU" dirty="0"/>
          </a:p>
          <a:p>
            <a:r>
              <a:rPr lang="en-US" dirty="0"/>
              <a:t>make special lamps </a:t>
            </a:r>
            <a:endParaRPr lang="ru-RU" dirty="0"/>
          </a:p>
          <a:p>
            <a:r>
              <a:rPr lang="en-US" dirty="0"/>
              <a:t>exchange gifts </a:t>
            </a:r>
            <a:endParaRPr lang="ru-RU" dirty="0"/>
          </a:p>
          <a:p>
            <a:r>
              <a:rPr lang="en-US" dirty="0"/>
              <a:t>light lamps </a:t>
            </a:r>
            <a:endParaRPr lang="ru-RU" dirty="0"/>
          </a:p>
          <a:p>
            <a:endParaRPr lang="ru-RU" dirty="0"/>
          </a:p>
        </p:txBody>
      </p:sp>
      <p:pic>
        <p:nvPicPr>
          <p:cNvPr id="14" name="Ex. 1a, p. 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1536" y="980728"/>
            <a:ext cx="609600" cy="6096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20695684">
            <a:off x="4096438" y="3636164"/>
            <a:ext cx="4410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check up!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39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3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L -0.00209 -0.325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62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022E-16 L -0.00069 -0.160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803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00261 0.086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43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4.16667E-6 -0.154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1.94444E-6 -0.1627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4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209 0.48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421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00521 0.483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8454" y="1772816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onotype Corsiva" panose="03010101010201010101" pitchFamily="66" charset="0"/>
              </a:rPr>
              <a:t>"Hello</a:t>
            </a:r>
            <a:r>
              <a:rPr lang="en-US" dirty="0" smtClean="0">
                <a:latin typeface="Monotype Corsiva" panose="03010101010201010101" pitchFamily="66" charset="0"/>
              </a:rPr>
              <a:t>.</a:t>
            </a:r>
            <a:endParaRPr lang="en-US" dirty="0">
              <a:latin typeface="Monotype Corsiva" panose="03010101010201010101" pitchFamily="66" charset="0"/>
            </a:endParaRPr>
          </a:p>
          <a:p>
            <a:r>
              <a:rPr lang="en-US" dirty="0">
                <a:latin typeface="Monotype Corsiva" panose="03010101010201010101" pitchFamily="66" charset="0"/>
              </a:rPr>
              <a:t>Today, I'm going to talk to you about </a:t>
            </a:r>
            <a:r>
              <a:rPr lang="en-US" dirty="0" smtClean="0">
                <a:latin typeface="Monotype Corsiva" panose="03010101010201010101" pitchFamily="66" charset="0"/>
              </a:rPr>
              <a:t>                                  in </a:t>
            </a:r>
            <a:r>
              <a:rPr lang="en-US" dirty="0">
                <a:latin typeface="Monotype Corsiva" panose="03010101010201010101" pitchFamily="66" charset="0"/>
              </a:rPr>
              <a:t>my country, India. In </a:t>
            </a:r>
            <a:r>
              <a:rPr lang="en-US" dirty="0" smtClean="0">
                <a:latin typeface="Monotype Corsiva" panose="03010101010201010101" pitchFamily="66" charset="0"/>
              </a:rPr>
              <a:t>late autumn</a:t>
            </a:r>
            <a:r>
              <a:rPr lang="en-US" dirty="0">
                <a:latin typeface="Monotype Corsiva" panose="03010101010201010101" pitchFamily="66" charset="0"/>
              </a:rPr>
              <a:t>, </a:t>
            </a:r>
            <a:r>
              <a:rPr lang="en-US" i="1" dirty="0">
                <a:latin typeface="Monotype Corsiva" panose="03010101010201010101" pitchFamily="66" charset="0"/>
              </a:rPr>
              <a:t>we </a:t>
            </a:r>
            <a:r>
              <a:rPr lang="en-US" i="1" dirty="0" smtClean="0">
                <a:latin typeface="Monotype Corsiva" panose="03010101010201010101" pitchFamily="66" charset="0"/>
              </a:rPr>
              <a:t>               </a:t>
            </a:r>
            <a:r>
              <a:rPr lang="en-US" dirty="0" smtClean="0">
                <a:latin typeface="Monotype Corsiva" panose="03010101010201010101" pitchFamily="66" charset="0"/>
              </a:rPr>
              <a:t>Diwali</a:t>
            </a:r>
            <a:r>
              <a:rPr lang="en-US" dirty="0">
                <a:latin typeface="Monotype Corsiva" panose="03010101010201010101" pitchFamily="66" charset="0"/>
              </a:rPr>
              <a:t>, the Festival </a:t>
            </a:r>
            <a:r>
              <a:rPr lang="en-US" dirty="0" smtClean="0">
                <a:latin typeface="Monotype Corsiva" panose="03010101010201010101" pitchFamily="66" charset="0"/>
              </a:rPr>
              <a:t>of Lights</a:t>
            </a:r>
            <a:r>
              <a:rPr lang="en-US" dirty="0">
                <a:latin typeface="Monotype Corsiva" panose="03010101010201010101" pitchFamily="66" charset="0"/>
              </a:rPr>
              <a:t>. Diwali </a:t>
            </a:r>
            <a:r>
              <a:rPr lang="en-US" dirty="0" smtClean="0">
                <a:latin typeface="Monotype Corsiva" panose="03010101010201010101" pitchFamily="66" charset="0"/>
              </a:rPr>
              <a:t>                        Before the festival</a:t>
            </a:r>
            <a:r>
              <a:rPr lang="en-US" dirty="0">
                <a:latin typeface="Monotype Corsiva" panose="03010101010201010101" pitchFamily="66" charset="0"/>
              </a:rPr>
              <a:t>, the whole </a:t>
            </a:r>
            <a:r>
              <a:rPr lang="en-US" dirty="0" smtClean="0">
                <a:latin typeface="Monotype Corsiva" panose="03010101010201010101" pitchFamily="66" charset="0"/>
              </a:rPr>
              <a:t>family                                         We </a:t>
            </a:r>
            <a:r>
              <a:rPr lang="en-US" dirty="0">
                <a:latin typeface="Monotype Corsiva" panose="03010101010201010101" pitchFamily="66" charset="0"/>
              </a:rPr>
              <a:t>put up </a:t>
            </a:r>
            <a:r>
              <a:rPr lang="en-US" dirty="0" err="1">
                <a:latin typeface="Monotype Corsiva" panose="03010101010201010101" pitchFamily="66" charset="0"/>
              </a:rPr>
              <a:t>colourful</a:t>
            </a:r>
            <a:r>
              <a:rPr lang="en-US" dirty="0">
                <a:latin typeface="Monotype Corsiva" panose="03010101010201010101" pitchFamily="66" charset="0"/>
              </a:rPr>
              <a:t> decorations </a:t>
            </a:r>
            <a:r>
              <a:rPr lang="en-US" dirty="0" smtClean="0">
                <a:latin typeface="Monotype Corsiva" panose="03010101010201010101" pitchFamily="66" charset="0"/>
              </a:rPr>
              <a:t>in our </a:t>
            </a:r>
            <a:r>
              <a:rPr lang="en-US" dirty="0">
                <a:latin typeface="Monotype Corsiva" panose="03010101010201010101" pitchFamily="66" charset="0"/>
              </a:rPr>
              <a:t>homes and children make special </a:t>
            </a:r>
            <a:r>
              <a:rPr lang="en-US" dirty="0" smtClean="0">
                <a:latin typeface="Monotype Corsiva" panose="03010101010201010101" pitchFamily="66" charset="0"/>
              </a:rPr>
              <a:t>festive lamps</a:t>
            </a:r>
            <a:r>
              <a:rPr lang="en-US" dirty="0">
                <a:latin typeface="Monotype Corsiva" panose="03010101010201010101" pitchFamily="66" charset="0"/>
              </a:rPr>
              <a:t>. On that day </a:t>
            </a:r>
            <a:r>
              <a:rPr lang="en-US" i="1" dirty="0">
                <a:latin typeface="Monotype Corsiva" panose="03010101010201010101" pitchFamily="66" charset="0"/>
              </a:rPr>
              <a:t>we </a:t>
            </a:r>
            <a:r>
              <a:rPr lang="en-US" dirty="0">
                <a:latin typeface="Monotype Corsiva" panose="03010101010201010101" pitchFamily="66" charset="0"/>
              </a:rPr>
              <a:t>visit relatives, we </a:t>
            </a:r>
            <a:r>
              <a:rPr lang="en-US" dirty="0" smtClean="0">
                <a:latin typeface="Monotype Corsiva" panose="03010101010201010101" pitchFamily="66" charset="0"/>
              </a:rPr>
              <a:t>have                      and we                          In the evening</a:t>
            </a:r>
            <a:r>
              <a:rPr lang="en-US" dirty="0">
                <a:latin typeface="Monotype Corsiva" panose="03010101010201010101" pitchFamily="66" charset="0"/>
              </a:rPr>
              <a:t>, </a:t>
            </a:r>
            <a:r>
              <a:rPr lang="en-US" dirty="0" smtClean="0">
                <a:latin typeface="Monotype Corsiva" panose="03010101010201010101" pitchFamily="66" charset="0"/>
              </a:rPr>
              <a:t>we         our </a:t>
            </a:r>
            <a:r>
              <a:rPr lang="en-US" dirty="0">
                <a:latin typeface="Monotype Corsiva" panose="03010101010201010101" pitchFamily="66" charset="0"/>
              </a:rPr>
              <a:t>Diwali </a:t>
            </a:r>
            <a:r>
              <a:rPr lang="en-US" dirty="0" smtClean="0">
                <a:latin typeface="Monotype Corsiva" panose="03010101010201010101" pitchFamily="66" charset="0"/>
              </a:rPr>
              <a:t>          and we         to </a:t>
            </a:r>
            <a:r>
              <a:rPr lang="en-US" dirty="0">
                <a:latin typeface="Monotype Corsiva" panose="03010101010201010101" pitchFamily="66" charset="0"/>
              </a:rPr>
              <a:t>Lakshmi, </a:t>
            </a:r>
            <a:r>
              <a:rPr lang="en-US" dirty="0" smtClean="0">
                <a:latin typeface="Monotype Corsiva" panose="03010101010201010101" pitchFamily="66" charset="0"/>
              </a:rPr>
              <a:t>                                   Finally</a:t>
            </a:r>
            <a:r>
              <a:rPr lang="en-US" dirty="0">
                <a:latin typeface="Monotype Corsiva" panose="03010101010201010101" pitchFamily="66" charset="0"/>
              </a:rPr>
              <a:t>, </a:t>
            </a:r>
            <a:r>
              <a:rPr lang="en-US" dirty="0" smtClean="0">
                <a:latin typeface="Monotype Corsiva" panose="03010101010201010101" pitchFamily="66" charset="0"/>
              </a:rPr>
              <a:t>there is                                    display</a:t>
            </a:r>
            <a:r>
              <a:rPr lang="en-US" dirty="0">
                <a:latin typeface="Monotype Corsiva" panose="03010101010201010101" pitchFamily="66" charset="0"/>
              </a:rPr>
              <a:t>. Everybody has </a:t>
            </a:r>
            <a:r>
              <a:rPr lang="en-US" dirty="0" smtClean="0">
                <a:latin typeface="Monotype Corsiva" panose="03010101010201010101" pitchFamily="66" charset="0"/>
              </a:rPr>
              <a:t>a great </a:t>
            </a:r>
            <a:r>
              <a:rPr lang="en-US" dirty="0">
                <a:latin typeface="Monotype Corsiva" panose="03010101010201010101" pitchFamily="66" charset="0"/>
              </a:rPr>
              <a:t>time.</a:t>
            </a:r>
          </a:p>
          <a:p>
            <a:r>
              <a:rPr lang="en-US" dirty="0">
                <a:latin typeface="Monotype Corsiva" panose="03010101010201010101" pitchFamily="66" charset="0"/>
              </a:rPr>
              <a:t>Thank you for listening."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620688"/>
            <a:ext cx="8055806" cy="8504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Read, translate </a:t>
            </a:r>
            <a:r>
              <a:rPr lang="en-US" sz="2400" dirty="0" err="1" smtClean="0"/>
              <a:t>Sumit's</a:t>
            </a:r>
            <a:r>
              <a:rPr lang="en-US" sz="2400" dirty="0" smtClean="0"/>
              <a:t> speech and find the phrases  (ex.2 p.50)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588983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Длиться </a:t>
            </a:r>
            <a:r>
              <a:rPr lang="ru-RU" dirty="0"/>
              <a:t>пять дней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83916" y="436510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Захватывающий </a:t>
            </a:r>
            <a:r>
              <a:rPr lang="ru-RU" dirty="0">
                <a:solidFill>
                  <a:prstClr val="black"/>
                </a:solidFill>
              </a:rPr>
              <a:t>фейерверк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4365104"/>
            <a:ext cx="210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Важный фестиваль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2049753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Monotype Corsiva" panose="03010101010201010101" pitchFamily="66" charset="0"/>
              </a:rPr>
              <a:t>an </a:t>
            </a:r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important festival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4734436"/>
            <a:ext cx="1146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Молиться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97036" y="3131538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pray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5116096"/>
            <a:ext cx="1904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Богиня богатства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5513750"/>
            <a:ext cx="3013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Делать приготовления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68144" y="3131538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the goddess of wealth.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23925" y="2596834"/>
            <a:ext cx="2231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makes some preparations.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71703" y="2319292"/>
            <a:ext cx="1436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lasts five days.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167916" y="4734436"/>
            <a:ext cx="2849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Обмениваться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подарками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53689" y="5114100"/>
            <a:ext cx="1838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Зажигать лампы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48484" y="5496648"/>
            <a:ext cx="1450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Праздновать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148484" y="5886965"/>
            <a:ext cx="1995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Праздничная еда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93260" y="3423428"/>
            <a:ext cx="1949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an exciting fireworks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118851" y="2859962"/>
            <a:ext cx="1436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exchange gifts.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012728" y="3131538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light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347864" y="3131538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lamps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58977" y="231929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celebrate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390009" y="2859962"/>
            <a:ext cx="126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Monotype Corsiva" panose="03010101010201010101" pitchFamily="66" charset="0"/>
              </a:rPr>
              <a:t>festive meals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4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build="allAtOnce"/>
      <p:bldP spid="14" grpId="0" build="allAtOnce"/>
      <p:bldP spid="19" grpId="0" build="allAtOnce"/>
      <p:bldP spid="20" grpId="0" build="allAtOnce"/>
      <p:bldP spid="23" grpId="0" build="allAtOnce"/>
      <p:bldP spid="2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836712"/>
            <a:ext cx="8568952" cy="5348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Find the </a:t>
            </a:r>
            <a:r>
              <a:rPr lang="en-US" sz="2800" dirty="0"/>
              <a:t>missing adjectives </a:t>
            </a:r>
            <a:r>
              <a:rPr lang="en-US" sz="2800" dirty="0" smtClean="0"/>
              <a:t>using the </a:t>
            </a:r>
            <a:r>
              <a:rPr lang="en-US" sz="2800" dirty="0" err="1"/>
              <a:t>Sumit's</a:t>
            </a:r>
            <a:r>
              <a:rPr lang="en-US" sz="2800" dirty="0"/>
              <a:t> </a:t>
            </a:r>
            <a:r>
              <a:rPr lang="en-US" sz="2800" dirty="0" smtClean="0"/>
              <a:t>speech 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400" dirty="0"/>
              <a:t>ex. 2 p.50</a:t>
            </a:r>
            <a:r>
              <a:rPr lang="en-US" sz="2800" dirty="0" smtClean="0"/>
              <a:t>)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19249" y="5085184"/>
            <a:ext cx="2592288" cy="50405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/>
              <a:t>___________time </a:t>
            </a:r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439131" y="4254042"/>
            <a:ext cx="1439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important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39131" y="2226667"/>
            <a:ext cx="1371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colourful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41212" y="2688332"/>
            <a:ext cx="1997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special festive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56955" y="1700808"/>
            <a:ext cx="107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festive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88506" y="3144292"/>
            <a:ext cx="1208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exciting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80819" y="3501008"/>
            <a:ext cx="11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 great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5" y="2564904"/>
            <a:ext cx="392730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400" dirty="0">
                <a:solidFill>
                  <a:prstClr val="black"/>
                </a:solidFill>
              </a:rPr>
              <a:t>___________decorations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5" y="1931640"/>
            <a:ext cx="341409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400" dirty="0">
                <a:solidFill>
                  <a:prstClr val="black"/>
                </a:solidFill>
              </a:rPr>
              <a:t>_</a:t>
            </a:r>
            <a:r>
              <a:rPr lang="ru-RU" sz="2400" dirty="0">
                <a:solidFill>
                  <a:prstClr val="black"/>
                </a:solidFill>
              </a:rPr>
              <a:t>_________</a:t>
            </a:r>
            <a:r>
              <a:rPr lang="en-US" sz="2400" dirty="0">
                <a:solidFill>
                  <a:prstClr val="black"/>
                </a:solidFill>
              </a:rPr>
              <a:t>_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festival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6251" y="3210223"/>
            <a:ext cx="347466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400" dirty="0">
                <a:solidFill>
                  <a:prstClr val="black"/>
                </a:solidFill>
              </a:rPr>
              <a:t>___________lamps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5801" y="3835889"/>
            <a:ext cx="331355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400" dirty="0">
                <a:solidFill>
                  <a:prstClr val="black"/>
                </a:solidFill>
              </a:rPr>
              <a:t>___________meals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5801" y="4509120"/>
            <a:ext cx="419325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800"/>
              </a:spcBef>
              <a:buClr>
                <a:srgbClr val="B0BCBC"/>
              </a:buClr>
              <a:buSzPct val="90000"/>
            </a:pPr>
            <a:r>
              <a:rPr lang="en-US" sz="2400" dirty="0">
                <a:solidFill>
                  <a:prstClr val="black"/>
                </a:solidFill>
              </a:rPr>
              <a:t>___________fireworks/display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9549" y="1759917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beautiful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76948" y="4703019"/>
            <a:ext cx="147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wonderful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872035" y="2237781"/>
            <a:ext cx="9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useful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785430" y="4733293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popular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975140" y="4046823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tiring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677229" y="3743499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brave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640410" y="2682627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kind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921944" y="5194958"/>
            <a:ext cx="930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bright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107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92 C -0.02413 -0.00139 -0.04791 -0.00162 -0.07152 -0.00208 C -0.09305 -0.00278 -0.11423 -0.00648 -0.13593 -0.00741 C -0.17152 -0.0118 -0.20781 -0.01111 -0.24375 -0.0118 C -0.32326 -0.01041 -0.40312 -0.00926 -0.48298 -0.00741 C -0.53489 0.00185 -0.61961 0.00023 -0.66996 0.00093 C -0.67205 0.00139 -0.67413 0.00139 -0.67586 0.00209 C -0.67743 0.00255 -0.67812 0.00371 -0.67951 0.0044 C -0.68246 0.00533 -0.68871 0.00648 -0.68871 0.00671 C -0.69843 0.01204 -0.68559 0.00509 -0.69722 0.00949 C -0.69896 0.01042 -0.70104 0.01134 -0.70277 0.01296 C -0.70416 0.01389 -0.70503 0.01528 -0.70625 0.01597 C -0.7085 0.0169 -0.71354 0.01806 -0.71354 0.01829 C -0.71753 0.02199 -0.71944 0.02246 -0.725 0.02338 C -0.7283 0.02616 -0.73177 0.02986 -0.73541 0.03195 C -0.73732 0.0331 -0.73958 0.03357 -0.74149 0.03403 C -0.74305 0.03472 -0.74583 0.03634 -0.74583 0.03681 " pathEditMode="relative" rAng="0" ptsTypes="ffffffffffffffffA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74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C -0.01528 -0.00695 -0.03056 -0.02709 -0.04479 -0.03519 C -0.06337 -0.04607 -0.08264 -0.05116 -0.10104 -0.0625 C -0.10747 -0.06644 -0.11372 -0.07176 -0.12014 -0.07547 C -0.12465 -0.07755 -0.12951 -0.07871 -0.13403 -0.08079 C -0.14028 -0.08403 -0.14618 -0.08843 -0.15208 -0.0919 C -0.15521 -0.09375 -0.16163 -0.09769 -0.16163 -0.09722 C -0.16354 -0.10023 -0.16424 -0.10533 -0.1658 -0.10857 C -0.16892 -0.11343 -0.17413 -0.11343 -0.1776 -0.1176 C -0.18785 -0.1294 -0.20347 -0.13797 -0.2158 -0.14329 C -0.23281 -0.16273 -0.21319 -0.14213 -0.2276 -0.15232 C -0.24062 -0.16181 -0.25312 -0.17408 -0.26562 -0.18565 C -0.27656 -0.19445 -0.2849 -0.2132 -0.29653 -0.21852 C -0.30035 -0.22269 -0.30382 -0.22547 -0.30833 -0.22732 C -0.31372 -0.23449 -0.31962 -0.23935 -0.32535 -0.2456 C -0.33021 -0.25116 -0.33437 -0.2588 -0.3401 -0.26227 C -0.34601 -0.26991 -0.35208 -0.27824 -0.35937 -0.28241 C -0.3625 -0.29074 -0.36944 -0.29468 -0.37517 -0.29885 C -0.37951 -0.30648 -0.38299 -0.30949 -0.38906 -0.31181 C -0.40486 -0.32824 -0.42083 -0.34329 -0.43785 -0.35556 C -0.44306 -0.35926 -0.44913 -0.35926 -0.45382 -0.36482 C -0.4625 -0.37477 -0.47535 -0.38125 -0.48559 -0.38496 C -0.51302 -0.40486 -0.5441 -0.41783 -0.57396 -0.42523 C -0.58611 -0.43241 -0.59948 -0.4331 -0.61198 -0.43426 C -0.63715 -0.44097 -0.62205 -0.4382 -0.67274 -0.43611 C -0.68056 -0.43287 -0.68819 -0.42755 -0.69497 -0.41968 C -0.69705 -0.41736 -0.70139 -0.4125 -0.70139 -0.41204 C -0.70503 -0.40278 -0.70816 -0.40301 -0.71406 -0.39746 C -0.71632 -0.39584 -0.72049 -0.39051 -0.72049 -0.39005 C -0.72361 -0.38033 -0.7276 -0.36922 -0.73316 -0.36273 C -0.73576 -0.35625 -0.73854 -0.34977 -0.74028 -0.3426 " pathEditMode="relative" rAng="0" ptsTypes="ffffffffffffffffffffffffffffffA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14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85185E-6 C -0.01302 0.00023 -0.02586 0.00139 -0.03871 0.00208 C -0.05885 0.00324 -0.09965 0.00463 -0.09965 0.00486 C -0.12031 0.01041 -0.12968 0.00879 -0.15659 0.00972 C -0.17691 0.01204 -0.21736 0.01366 -0.21736 0.01389 C -0.22812 0.01643 -0.23836 0.01944 -0.2493 0.02106 C -0.25677 0.02523 -0.26632 0.02731 -0.27465 0.0287 C -0.28871 0.03611 -0.30382 0.03634 -0.31788 0.04259 C -0.34253 0.05301 -0.35989 0.05717 -0.38698 0.05879 C -0.4 0.06227 -0.41302 0.06551 -0.42656 0.06759 C -0.43368 0.07037 -0.4408 0.07083 -0.44774 0.07407 C -0.4552 0.07754 -0.46059 0.07986 -0.46857 0.08148 C -0.48333 0.08773 -0.47621 0.08588 -0.48975 0.08773 C -0.50972 0.09491 -0.52777 0.1 -0.5493 0.10162 C -0.5585 0.10579 -0.56875 0.10764 -0.57847 0.11041 C -0.58298 0.11366 -0.59375 0.11551 -0.59375 0.11574 C -0.60069 0.1206 -0.61232 0.12407 -0.62048 0.12546 C -0.625 0.12801 -0.62847 0.12916 -0.63333 0.13055 C -0.63715 0.13333 -0.63628 0.1331 -0.64045 0.13449 C -0.64357 0.13541 -0.64982 0.1368 -0.64982 0.13704 C -0.65746 0.14236 -0.66562 0.14421 -0.6743 0.14699 C -0.68003 0.14907 -0.68437 0.15208 -0.69062 0.15324 C -0.69444 0.15532 -0.69843 0.15764 -0.70243 0.15949 C -0.70868 0.1625 -0.71614 0.16273 -0.72205 0.16574 C -0.73229 0.17129 -0.71823 0.16574 -0.73038 0.16991 C -0.73264 0.1706 -0.73524 0.1706 -0.73732 0.17199 C -0.73854 0.17291 -0.73958 0.17407 -0.74097 0.17454 C -0.74375 0.17592 -0.75034 0.17731 -0.75034 0.17754 C -0.7526 0.17893 -0.75503 0.18055 -0.75729 0.18241 C -0.7585 0.1831 -0.75937 0.18634 -0.75937 0.18657 " pathEditMode="relative" rAng="0" ptsTypes="fffffffffffffffffffffffffffffA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69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C -0.01493 0.00116 -0.02899 0.00717 -0.04374 0.00926 C -0.05312 0.01088 -0.06284 0.01088 -0.0724 0.01204 C -0.10226 0.02384 -0.13299 0.03194 -0.16407 0.03935 C -0.17518 0.0419 -0.18594 0.04421 -0.19723 0.04606 C -0.2 0.04653 -0.20539 0.04745 -0.20539 0.04768 C -0.2158 0.05139 -0.22674 0.05648 -0.23733 0.05972 C -0.25886 0.06597 -0.28091 0.07037 -0.30157 0.08009 C -0.32066 0.08912 -0.33941 0.10185 -0.36007 0.10602 C -0.36546 0.10879 -0.37014 0.11134 -0.37605 0.11273 C -0.38698 0.11944 -0.40435 0.12916 -0.41632 0.13194 C -0.42292 0.13657 -0.43021 0.13935 -0.43681 0.14398 C -0.44358 0.14907 -0.45296 0.1544 -0.46077 0.15648 C -0.46598 0.16041 -0.47188 0.16319 -0.47813 0.16458 C -0.48299 0.16759 -0.48646 0.16875 -0.49185 0.16991 C -0.50174 0.17778 -0.48907 0.16852 -0.49862 0.17407 C -0.50296 0.17639 -0.50469 0.18032 -0.50886 0.18217 C -0.51667 0.18912 -0.52639 0.19491 -0.53525 0.19838 C -0.54132 0.20092 -0.54341 0.20717 -0.54896 0.20926 C -0.55191 0.21435 -0.55608 0.21643 -0.55921 0.2206 " pathEditMode="relative" rAng="0" ptsTypes="fffffffffffffffffffA">
                                      <p:cBhvr>
                                        <p:cTn id="2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69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C -0.04375 0.00648 -0.08021 0.00695 -0.12604 0.00787 C -0.19132 0.00926 -0.2566 0.01134 -0.32222 0.0125 C -0.33993 0.01736 -0.37483 0.01597 -0.38872 0.01621 C -0.40209 0.01945 -0.41615 0.0213 -0.42986 0.02315 C -0.43646 0.02408 -0.43334 0.02477 -0.44045 0.02685 C -0.44861 0.02894 -0.45712 0.03009 -0.46528 0.03171 C -0.47743 0.0338 -0.48854 0.03866 -0.50104 0.04121 C -0.50903 0.04537 -0.51945 0.04676 -0.52882 0.04908 C -0.54514 0.05347 -0.52049 0.04676 -0.53768 0.05301 C -0.54653 0.05602 -0.5566 0.0581 -0.56597 0.05972 C -0.57448 0.06435 -0.57031 0.06343 -0.57726 0.06343 " pathEditMode="relative" rAng="0" ptsTypes="fffffffffffA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72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-0.01111 0.0044 -0.02222 0.00416 -0.03385 0.00532 C -0.06371 0.00856 -0.0934 0.01319 -0.12361 0.01504 C -0.13958 0.02153 -0.15642 0.02662 -0.17309 0.03009 C -0.18055 0.03171 -0.19548 0.03287 -0.19548 0.0331 C -0.21406 0.03866 -0.23368 0.04352 -0.25278 0.04537 C -0.26996 0.04861 -0.28906 0.04977 -0.30555 0.05625 C -0.31979 0.0618 -0.33229 0.06898 -0.34705 0.07129 C -0.36146 0.07893 -0.37899 0.08148 -0.39427 0.08518 C -0.40607 0.09236 -0.4 0.08981 -0.41215 0.09352 C -0.42118 0.10069 -0.43107 0.10463 -0.44028 0.11134 C -0.45087 0.11898 -0.46093 0.12801 -0.4717 0.13472 C -0.48507 0.14282 -0.49982 0.14745 -0.51337 0.15532 C -0.5276 0.16366 -0.54184 0.17407 -0.55712 0.1787 C -0.57309 0.19166 -0.59166 0.19861 -0.60868 0.20903 C -0.61198 0.21065 -0.61562 0.21111 -0.61892 0.21296 C -0.62812 0.21852 -0.64149 0.22662 -0.65139 0.22963 C -0.65868 0.23541 -0.6684 0.23426 -0.67621 0.23912 C -0.68159 0.24259 -0.68715 0.24329 -0.69305 0.24606 C -0.70156 0.25 -0.70989 0.2544 -0.71875 0.25717 C -0.71996 0.25787 -0.72083 0.25903 -0.72222 0.25972 C -0.72361 0.26041 -0.72534 0.26018 -0.72673 0.26111 C -0.73715 0.26852 -0.72274 0.26296 -0.73455 0.26666 C -0.73906 0.27222 -0.74444 0.27546 -0.74913 0.28055 C -0.75295 0.28426 -0.75347 0.28819 -0.75816 0.29004 C -0.76024 0.29259 -0.76163 0.29583 -0.76371 0.29838 C -0.76545 0.30046 -0.76771 0.30185 -0.76927 0.30393 " pathEditMode="relative" rAng="0" ptsTypes="ffffffffffffffffffffffffffA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2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543800" cy="881256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Now let’s discuss about special days in our country. We’ll do it using the notes</a:t>
            </a:r>
            <a:r>
              <a:rPr lang="en-US" sz="2400" dirty="0" smtClean="0"/>
              <a:t>. What do the notes mean? </a:t>
            </a:r>
            <a:r>
              <a:rPr lang="en-US" sz="2400" dirty="0"/>
              <a:t>Look at the Study Skills</a:t>
            </a:r>
            <a:r>
              <a:rPr lang="en-US" sz="2400" dirty="0" smtClean="0"/>
              <a:t>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59477"/>
            <a:ext cx="25202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Study Skills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759209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Making notes for a speech</a:t>
            </a:r>
          </a:p>
          <a:p>
            <a:r>
              <a:rPr lang="en-US" dirty="0"/>
              <a:t>When you make a speech, have notes of </a:t>
            </a:r>
            <a:r>
              <a:rPr lang="en-US" dirty="0" smtClean="0"/>
              <a:t>the main </a:t>
            </a:r>
            <a:r>
              <a:rPr lang="en-US" dirty="0"/>
              <a:t>points written down in front of you. </a:t>
            </a:r>
            <a:r>
              <a:rPr lang="en-US" dirty="0" smtClean="0"/>
              <a:t>This helps </a:t>
            </a:r>
            <a:r>
              <a:rPr lang="en-US" dirty="0"/>
              <a:t>you remember what you want to say </a:t>
            </a:r>
            <a:r>
              <a:rPr lang="en-US" dirty="0" err="1" smtClean="0"/>
              <a:t>inthe</a:t>
            </a:r>
            <a:r>
              <a:rPr lang="en-US" dirty="0" smtClean="0"/>
              <a:t> </a:t>
            </a:r>
            <a:r>
              <a:rPr lang="en-US" dirty="0"/>
              <a:t>right order.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3719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Four Seasons">
      <a:dk1>
        <a:sysClr val="windowText" lastClr="000000"/>
      </a:dk1>
      <a:lt1>
        <a:sysClr val="window" lastClr="FFFFFF"/>
      </a:lt1>
      <a:dk2>
        <a:srgbClr val="6B7F7F"/>
      </a:dk2>
      <a:lt2>
        <a:srgbClr val="B0BCBC"/>
      </a:lt2>
      <a:accent1>
        <a:srgbClr val="7DB41B"/>
      </a:accent1>
      <a:accent2>
        <a:srgbClr val="ED8A05"/>
      </a:accent2>
      <a:accent3>
        <a:srgbClr val="288DFC"/>
      </a:accent3>
      <a:accent4>
        <a:srgbClr val="36D2B8"/>
      </a:accent4>
      <a:accent5>
        <a:srgbClr val="F5B605"/>
      </a:accent5>
      <a:accent6>
        <a:srgbClr val="E75524"/>
      </a:accent6>
      <a:hlink>
        <a:srgbClr val="ED8A05"/>
      </a:hlink>
      <a:folHlink>
        <a:srgbClr val="B0BCBC"/>
      </a:folHlink>
    </a:clrScheme>
    <a:fontScheme name="Constantia-Calibri">
      <a:majorFont>
        <a:latin typeface="Constantia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rSeasons_16x9.potx" id="{C09F2ED6-7B68-4305-826F-E326D3225887}" vid="{B7CA04BF-89D1-446E-AA25-D46A1422982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1458</TotalTime>
  <Words>2440</Words>
  <Application>Microsoft Office PowerPoint</Application>
  <PresentationFormat>Экран (4:3)</PresentationFormat>
  <Paragraphs>348</Paragraphs>
  <Slides>21</Slides>
  <Notes>21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Calibri</vt:lpstr>
      <vt:lpstr>Constantia</vt:lpstr>
      <vt:lpstr>Monotype Corsiva</vt:lpstr>
      <vt:lpstr>Times New Roman</vt:lpstr>
      <vt:lpstr>Wingdings</vt:lpstr>
      <vt:lpstr>Wingdings 2</vt:lpstr>
      <vt:lpstr>Тема3</vt:lpstr>
      <vt:lpstr>Презентация PowerPoint</vt:lpstr>
      <vt:lpstr>Look at new words and answer the questions</vt:lpstr>
      <vt:lpstr>Answer the questions </vt:lpstr>
      <vt:lpstr>Repeat after me and translate</vt:lpstr>
      <vt:lpstr>Презентация PowerPoint</vt:lpstr>
      <vt:lpstr>Listen to Sumit's speech about this holiday  and  try to put the events in the order you hear them. </vt:lpstr>
      <vt:lpstr>Read, translate Sumit's speech and find the phrases  (ex.2 p.50) </vt:lpstr>
      <vt:lpstr>Find the missing adjectives using the Sumit's speech  (ex. 2 p.50) </vt:lpstr>
      <vt:lpstr>Now let’s discuss about special days in our country. We’ll do it using the notes. What do the notes mean? Look at the Study Skills. </vt:lpstr>
      <vt:lpstr>complete the notes about Sumit's special day</vt:lpstr>
      <vt:lpstr>work in pairs. Choose a list with special day in our country. You should correct the mistakes and complete the notes about this day with your own ideas.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Home task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 Яковлев</cp:lastModifiedBy>
  <cp:revision>167</cp:revision>
  <dcterms:created xsi:type="dcterms:W3CDTF">2014-12-07T15:55:42Z</dcterms:created>
  <dcterms:modified xsi:type="dcterms:W3CDTF">2022-03-25T12:15:54Z</dcterms:modified>
</cp:coreProperties>
</file>