
<file path=[Content_Types].xml><?xml version="1.0" encoding="utf-8"?>
<Types xmlns="http://schemas.openxmlformats.org/package/2006/content-types">
  <Default Extension="mp3" ContentType="audio/mpeg"/>
  <Default Extension="png" ContentType="image/png"/>
  <Default Extension="jpeg" ContentType="image/jpeg"/>
  <Default Extension="3gp" ContentType="video/3gpp"/>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58" r:id="rId5"/>
    <p:sldId id="260" r:id="rId6"/>
    <p:sldId id="266" r:id="rId7"/>
    <p:sldId id="267" r:id="rId8"/>
    <p:sldId id="270" r:id="rId9"/>
    <p:sldId id="272" r:id="rId10"/>
    <p:sldId id="271" r:id="rId11"/>
    <p:sldId id="273" r:id="rId12"/>
    <p:sldId id="274" r:id="rId13"/>
    <p:sldId id="275" r:id="rId14"/>
    <p:sldId id="278" r:id="rId15"/>
    <p:sldId id="276" r:id="rId16"/>
    <p:sldId id="279" r:id="rId17"/>
    <p:sldId id="277" r:id="rId18"/>
    <p:sldId id="280" r:id="rId19"/>
    <p:sldId id="281" r:id="rId20"/>
    <p:sldId id="269"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51" autoAdjust="0"/>
    <p:restoredTop sz="87227" autoAdjust="0"/>
  </p:normalViewPr>
  <p:slideViewPr>
    <p:cSldViewPr snapToGrid="0">
      <p:cViewPr varScale="1">
        <p:scale>
          <a:sx n="103" d="100"/>
          <a:sy n="103" d="100"/>
        </p:scale>
        <p:origin x="744" y="96"/>
      </p:cViewPr>
      <p:guideLst>
        <p:guide orient="horz" pos="2160"/>
        <p:guide pos="3840"/>
      </p:guideLst>
    </p:cSldViewPr>
  </p:slideViewPr>
  <p:outlineViewPr>
    <p:cViewPr>
      <p:scale>
        <a:sx n="33" d="100"/>
        <a:sy n="33" d="100"/>
      </p:scale>
      <p:origin x="0" y="2136"/>
    </p:cViewPr>
  </p:outlineViewPr>
  <p:notesTextViewPr>
    <p:cViewPr>
      <p:scale>
        <a:sx n="3" d="2"/>
        <a:sy n="3" d="2"/>
      </p:scale>
      <p:origin x="0" y="0"/>
    </p:cViewPr>
  </p:notesTextViewPr>
  <p:notesViewPr>
    <p:cSldViewPr snapToGrid="0">
      <p:cViewPr varScale="1">
        <p:scale>
          <a:sx n="101" d="100"/>
          <a:sy n="101" d="100"/>
        </p:scale>
        <p:origin x="280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ru-RU"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ru-RU" sz="1200"/>
            </a:lvl1pPr>
          </a:lstStyle>
          <a:p>
            <a:fld id="{30E08F2E-5F06-4CE2-A139-452A1382A6F0}" type="datetimeFigureOut">
              <a:rPr lang="ru-RU"/>
              <a:t>25.03.2022</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ru-RU"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ru-RU" sz="1200"/>
            </a:lvl1pPr>
          </a:lstStyle>
          <a:p>
            <a:fld id="{B828588A-5C4E-401A-AECC-B6F63A9DE965}" type="slidenum">
              <a:rPr lang="ru-RU"/>
              <a:t>‹#›</a:t>
            </a:fld>
            <a:endParaRPr lang="ru-RU"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ru-RU"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ru-RU" sz="1200"/>
            </a:lvl1pPr>
          </a:lstStyle>
          <a:p>
            <a:fld id="{1A4C5DC6-1594-414D-9341-ABA08739246C}" type="datetimeFigureOut">
              <a:rPr lang="ru-RU"/>
              <a:t>25.03.2022</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ru-RU"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ru-RU" sz="1200"/>
            </a:lvl1pPr>
          </a:lstStyle>
          <a:p>
            <a:fld id="{77542409-6A04-4DC6-AC3A-D3758287A8F2}" type="slidenum">
              <a:rPr lang="ru-RU" smtClean="0"/>
              <a:t>‹#›</a:t>
            </a:fld>
            <a:endParaRPr lang="ru-RU"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lang="ru-RU" sz="1200" kern="1200">
        <a:solidFill>
          <a:schemeClr val="tx1"/>
        </a:solidFill>
        <a:latin typeface="+mn-lt"/>
        <a:ea typeface="+mn-ea"/>
        <a:cs typeface="+mn-cs"/>
      </a:defRPr>
    </a:lvl1pPr>
    <a:lvl2pPr marL="457200" algn="l" defTabSz="914400" rtl="0" eaLnBrk="1" latinLnBrk="0" hangingPunct="1">
      <a:defRPr lang="ru-RU" sz="1200" kern="1200">
        <a:solidFill>
          <a:schemeClr val="tx1"/>
        </a:solidFill>
        <a:latin typeface="+mn-lt"/>
        <a:ea typeface="+mn-ea"/>
        <a:cs typeface="+mn-cs"/>
      </a:defRPr>
    </a:lvl2pPr>
    <a:lvl3pPr marL="914400" algn="l" defTabSz="914400" rtl="0" eaLnBrk="1" latinLnBrk="0" hangingPunct="1">
      <a:defRPr lang="ru-RU" sz="1200" kern="1200">
        <a:solidFill>
          <a:schemeClr val="tx1"/>
        </a:solidFill>
        <a:latin typeface="+mn-lt"/>
        <a:ea typeface="+mn-ea"/>
        <a:cs typeface="+mn-cs"/>
      </a:defRPr>
    </a:lvl3pPr>
    <a:lvl4pPr marL="1371600" algn="l" defTabSz="914400" rtl="0" eaLnBrk="1" latinLnBrk="0" hangingPunct="1">
      <a:defRPr lang="ru-RU" sz="1200" kern="1200">
        <a:solidFill>
          <a:schemeClr val="tx1"/>
        </a:solidFill>
        <a:latin typeface="+mn-lt"/>
        <a:ea typeface="+mn-ea"/>
        <a:cs typeface="+mn-cs"/>
      </a:defRPr>
    </a:lvl4pPr>
    <a:lvl5pPr marL="1828800" algn="l" defTabSz="914400" rtl="0" eaLnBrk="1" latinLnBrk="0" hangingPunct="1">
      <a:defRPr lang="ru-RU" sz="1200" kern="1200">
        <a:solidFill>
          <a:schemeClr val="tx1"/>
        </a:solidFill>
        <a:latin typeface="+mn-lt"/>
        <a:ea typeface="+mn-ea"/>
        <a:cs typeface="+mn-cs"/>
      </a:defRPr>
    </a:lvl5pPr>
    <a:lvl6pPr marL="2286000" algn="l" defTabSz="914400" rtl="0" eaLnBrk="1" latinLnBrk="0" hangingPunct="1">
      <a:defRPr lang="ru-RU" sz="1200" kern="1200">
        <a:solidFill>
          <a:schemeClr val="tx1"/>
        </a:solidFill>
        <a:latin typeface="+mn-lt"/>
        <a:ea typeface="+mn-ea"/>
        <a:cs typeface="+mn-cs"/>
      </a:defRPr>
    </a:lvl6pPr>
    <a:lvl7pPr marL="2743200" algn="l" defTabSz="914400" rtl="0" eaLnBrk="1" latinLnBrk="0" hangingPunct="1">
      <a:defRPr lang="ru-RU" sz="1200" kern="1200">
        <a:solidFill>
          <a:schemeClr val="tx1"/>
        </a:solidFill>
        <a:latin typeface="+mn-lt"/>
        <a:ea typeface="+mn-ea"/>
        <a:cs typeface="+mn-cs"/>
      </a:defRPr>
    </a:lvl7pPr>
    <a:lvl8pPr marL="3200400" algn="l" defTabSz="914400" rtl="0" eaLnBrk="1" latinLnBrk="0" hangingPunct="1">
      <a:defRPr lang="ru-RU" sz="1200" kern="1200">
        <a:solidFill>
          <a:schemeClr val="tx1"/>
        </a:solidFill>
        <a:latin typeface="+mn-lt"/>
        <a:ea typeface="+mn-ea"/>
        <a:cs typeface="+mn-cs"/>
      </a:defRPr>
    </a:lvl8pPr>
    <a:lvl9pPr marL="3657600" algn="l" defTabSz="914400" rtl="0" eaLnBrk="1" latinLnBrk="0" hangingPunct="1">
      <a:defRPr lang="ru-RU"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1</a:t>
            </a:fld>
            <a:endParaRPr lang="ru-RU"/>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Работа в группах. Учащимся в группах предлагается выбрать номер,</a:t>
            </a:r>
            <a:r>
              <a:rPr lang="ru-RU" sz="1200" kern="1200" baseline="0" dirty="0" smtClean="0">
                <a:solidFill>
                  <a:schemeClr val="tx1"/>
                </a:solidFill>
                <a:effectLst/>
                <a:latin typeface="+mn-lt"/>
                <a:ea typeface="+mn-ea"/>
                <a:cs typeface="+mn-cs"/>
              </a:rPr>
              <a:t> под которым находится тема, исходя из которой они будут создавать заметки</a:t>
            </a:r>
            <a:r>
              <a:rPr lang="ru-RU" sz="1200" kern="1200" dirty="0" smtClean="0">
                <a:solidFill>
                  <a:schemeClr val="tx1"/>
                </a:solidFill>
                <a:effectLst/>
                <a:latin typeface="+mn-lt"/>
                <a:ea typeface="+mn-ea"/>
                <a:cs typeface="+mn-cs"/>
              </a:rPr>
              <a:t>. На данном этапе учащиеся самостоятельно пробуют создать</a:t>
            </a:r>
            <a:r>
              <a:rPr lang="ru-RU" sz="1200" kern="1200" baseline="0" dirty="0" smtClean="0">
                <a:solidFill>
                  <a:schemeClr val="tx1"/>
                </a:solidFill>
                <a:effectLst/>
                <a:latin typeface="+mn-lt"/>
                <a:ea typeface="+mn-ea"/>
                <a:cs typeface="+mn-cs"/>
              </a:rPr>
              <a:t> заметки по одной из экологических проблем, используя прочитанный текст и свои знания.</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effectLst/>
                <a:latin typeface="+mn-lt"/>
                <a:ea typeface="+mn-ea"/>
                <a:cs typeface="+mn-cs"/>
              </a:rPr>
              <a:t>* Для начала учащиеся выбирают номер и узнают какая экологическая проблема им «выпала». Анимация по щелчку по карточке.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После того,</a:t>
            </a:r>
            <a:r>
              <a:rPr lang="ru-RU" sz="1200" kern="1200" baseline="0" dirty="0" smtClean="0">
                <a:solidFill>
                  <a:schemeClr val="tx1"/>
                </a:solidFill>
                <a:effectLst/>
                <a:latin typeface="+mn-lt"/>
                <a:ea typeface="+mn-ea"/>
                <a:cs typeface="+mn-cs"/>
              </a:rPr>
              <a:t> как учащиеся это задание выполнят письменно, его можно проверить, щелкнув по картинке с названием темы и перейдя на соответствующий слайд.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smtClean="0">
                <a:solidFill>
                  <a:schemeClr val="tx1"/>
                </a:solidFill>
                <a:effectLst/>
                <a:latin typeface="+mn-lt"/>
                <a:ea typeface="+mn-ea"/>
                <a:cs typeface="+mn-cs"/>
              </a:rPr>
              <a:t>С каждого слайда, соответствующего теме, можно вернуться на данный слайд.</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10</a:t>
            </a:fld>
            <a:endParaRPr lang="ru-RU" dirty="0"/>
          </a:p>
        </p:txBody>
      </p:sp>
    </p:spTree>
    <p:extLst>
      <p:ext uri="{BB962C8B-B14F-4D97-AF65-F5344CB8AC3E}">
        <p14:creationId xmlns:p14="http://schemas.microsoft.com/office/powerpoint/2010/main" val="170092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В качестве помощи подготовке ответа учащимся предлагается просмотреть небольшой видеоролик по теме. </a:t>
            </a:r>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11</a:t>
            </a:fld>
            <a:endParaRPr lang="ru-RU" dirty="0"/>
          </a:p>
        </p:txBody>
      </p:sp>
    </p:spTree>
    <p:extLst>
      <p:ext uri="{BB962C8B-B14F-4D97-AF65-F5344CB8AC3E}">
        <p14:creationId xmlns:p14="http://schemas.microsoft.com/office/powerpoint/2010/main" val="799564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Учащиеся готовят ответ по плану. Ответ учащихся может отличаться от варианта ответа учителя (вариант учителя дан в качестве примера). Учащиеся зачитывают свою карточку с ответом.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Возврат</a:t>
            </a:r>
            <a:r>
              <a:rPr lang="ru-RU" baseline="0" dirty="0" smtClean="0"/>
              <a:t> на слайд с карточками – по щелчку на символ</a:t>
            </a:r>
            <a:r>
              <a:rPr lang="ru-RU" baseline="0" dirty="0" smtClean="0">
                <a:solidFill>
                  <a:schemeClr val="tx1"/>
                </a:solidFill>
              </a:rPr>
              <a:t> </a:t>
            </a:r>
            <a:r>
              <a:rPr lang="en-US" sz="1200" b="1" cap="none" spc="0" dirty="0" smtClean="0">
                <a:ln w="11430"/>
                <a:solidFill>
                  <a:schemeClr val="tx1"/>
                </a:solidFill>
                <a:effectLst>
                  <a:outerShdw blurRad="50800" dist="39000" dir="5460000" algn="tl">
                    <a:srgbClr val="000000">
                      <a:alpha val="38000"/>
                    </a:srgbClr>
                  </a:outerShdw>
                </a:effectLst>
                <a:sym typeface="Wingdings 2"/>
              </a:rPr>
              <a:t></a:t>
            </a:r>
            <a:endParaRPr lang="ru-RU" sz="1200" b="1" cap="none" spc="0" dirty="0" smtClean="0">
              <a:ln w="11430"/>
              <a:solidFill>
                <a:schemeClr val="tx1"/>
              </a:solidFill>
              <a:effectLst>
                <a:outerShdw blurRad="50800" dist="39000" dir="5460000" algn="tl">
                  <a:srgbClr val="000000">
                    <a:alpha val="38000"/>
                  </a:srgbClr>
                </a:outerShdw>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 </a:t>
            </a:r>
            <a:endParaRPr lang="ru-RU" dirty="0" smtClean="0"/>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12</a:t>
            </a:fld>
            <a:endParaRPr lang="ru-RU" dirty="0"/>
          </a:p>
        </p:txBody>
      </p:sp>
    </p:spTree>
    <p:extLst>
      <p:ext uri="{BB962C8B-B14F-4D97-AF65-F5344CB8AC3E}">
        <p14:creationId xmlns:p14="http://schemas.microsoft.com/office/powerpoint/2010/main" val="185982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В качестве помощи подготовке ответа учащимся предлагается просмотреть небольшой видеоролик по теме. </a:t>
            </a:r>
            <a:endParaRPr lang="ru-RU" dirty="0" smtClean="0"/>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13</a:t>
            </a:fld>
            <a:endParaRPr lang="ru-RU" dirty="0"/>
          </a:p>
        </p:txBody>
      </p:sp>
    </p:spTree>
    <p:extLst>
      <p:ext uri="{BB962C8B-B14F-4D97-AF65-F5344CB8AC3E}">
        <p14:creationId xmlns:p14="http://schemas.microsoft.com/office/powerpoint/2010/main" val="2656760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Учащиеся готовят ответ по плану. Ответ учащихся может отличаться от варианта ответа учителя (вариант учителя дан в качестве примера). Учащиеся зачитывают свою карточку с ответом.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Возврат</a:t>
            </a:r>
            <a:r>
              <a:rPr lang="ru-RU" baseline="0" dirty="0" smtClean="0"/>
              <a:t> на слайд с карточками – по щелчку на символ</a:t>
            </a:r>
            <a:r>
              <a:rPr lang="ru-RU" baseline="0" dirty="0" smtClean="0">
                <a:solidFill>
                  <a:schemeClr val="tx1"/>
                </a:solidFill>
              </a:rPr>
              <a:t> </a:t>
            </a:r>
            <a:r>
              <a:rPr lang="en-US" sz="1200" b="1" cap="none" spc="0" dirty="0" smtClean="0">
                <a:ln w="11430"/>
                <a:solidFill>
                  <a:schemeClr val="tx1"/>
                </a:solidFill>
                <a:effectLst>
                  <a:outerShdw blurRad="50800" dist="39000" dir="5460000" algn="tl">
                    <a:srgbClr val="000000">
                      <a:alpha val="38000"/>
                    </a:srgbClr>
                  </a:outerShdw>
                </a:effectLst>
                <a:sym typeface="Wingdings 2"/>
              </a:rPr>
              <a:t></a:t>
            </a:r>
            <a:endParaRPr lang="ru-RU" sz="1200" b="1" cap="none" spc="0" dirty="0" smtClean="0">
              <a:ln w="11430"/>
              <a:solidFill>
                <a:schemeClr val="tx1"/>
              </a:solidFill>
              <a:effectLst>
                <a:outerShdw blurRad="50800" dist="39000" dir="5460000" algn="tl">
                  <a:srgbClr val="000000">
                    <a:alpha val="38000"/>
                  </a:srgbClr>
                </a:outerShdw>
              </a:effectLst>
            </a:endParaRPr>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14</a:t>
            </a:fld>
            <a:endParaRPr lang="ru-RU" dirty="0"/>
          </a:p>
        </p:txBody>
      </p:sp>
    </p:spTree>
    <p:extLst>
      <p:ext uri="{BB962C8B-B14F-4D97-AF65-F5344CB8AC3E}">
        <p14:creationId xmlns:p14="http://schemas.microsoft.com/office/powerpoint/2010/main" val="139551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В качестве помощи подготовке ответа учащимся предлагается просмотреть небольшой видеоролик по теме. </a:t>
            </a:r>
            <a:endParaRPr lang="ru-RU" dirty="0" smtClean="0"/>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15</a:t>
            </a:fld>
            <a:endParaRPr lang="ru-RU" dirty="0"/>
          </a:p>
        </p:txBody>
      </p:sp>
    </p:spTree>
    <p:extLst>
      <p:ext uri="{BB962C8B-B14F-4D97-AF65-F5344CB8AC3E}">
        <p14:creationId xmlns:p14="http://schemas.microsoft.com/office/powerpoint/2010/main" val="2840675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Учащиеся готовят ответ по плану. Ответ учащихся может отличаться от варианта ответа учителя (вариант учителя дан в качестве примера). Учащиеся зачитывают свою карточку с ответом. </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Возврат</a:t>
            </a:r>
            <a:r>
              <a:rPr lang="ru-RU" baseline="0" dirty="0" smtClean="0"/>
              <a:t> на слайд с карточками – по щелчку на символ</a:t>
            </a:r>
            <a:r>
              <a:rPr lang="ru-RU" baseline="0" dirty="0" smtClean="0">
                <a:solidFill>
                  <a:schemeClr val="tx1"/>
                </a:solidFill>
              </a:rPr>
              <a:t> </a:t>
            </a:r>
            <a:r>
              <a:rPr lang="en-US" sz="1200" b="1" cap="none" spc="0" dirty="0" smtClean="0">
                <a:ln w="11430"/>
                <a:solidFill>
                  <a:schemeClr val="tx1"/>
                </a:solidFill>
                <a:effectLst>
                  <a:outerShdw blurRad="50800" dist="39000" dir="5460000" algn="tl">
                    <a:srgbClr val="000000">
                      <a:alpha val="38000"/>
                    </a:srgbClr>
                  </a:outerShdw>
                </a:effectLst>
                <a:sym typeface="Wingdings 2"/>
              </a:rPr>
              <a:t></a:t>
            </a:r>
            <a:endParaRPr lang="ru-RU" sz="1200" b="1" cap="none" spc="0" dirty="0" smtClean="0">
              <a:ln w="11430"/>
              <a:solidFill>
                <a:schemeClr val="tx1"/>
              </a:solidFill>
              <a:effectLst>
                <a:outerShdw blurRad="50800" dist="39000" dir="5460000" algn="tl">
                  <a:srgbClr val="000000">
                    <a:alpha val="38000"/>
                  </a:srgbClr>
                </a:outerShdw>
              </a:effectLst>
            </a:endParaRPr>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16</a:t>
            </a:fld>
            <a:endParaRPr lang="ru-RU" dirty="0"/>
          </a:p>
        </p:txBody>
      </p:sp>
    </p:spTree>
    <p:extLst>
      <p:ext uri="{BB962C8B-B14F-4D97-AF65-F5344CB8AC3E}">
        <p14:creationId xmlns:p14="http://schemas.microsoft.com/office/powerpoint/2010/main" val="3834911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Домашнее задание:</a:t>
            </a:r>
            <a:r>
              <a:rPr lang="ru-RU" sz="1200" kern="1200" baseline="0" dirty="0" smtClean="0">
                <a:solidFill>
                  <a:schemeClr val="tx1"/>
                </a:solidFill>
                <a:effectLst/>
                <a:latin typeface="+mn-lt"/>
                <a:ea typeface="+mn-ea"/>
                <a:cs typeface="+mn-cs"/>
              </a:rPr>
              <a:t> и</a:t>
            </a:r>
            <a:r>
              <a:rPr lang="ru-RU" sz="1200" kern="1200" dirty="0" smtClean="0">
                <a:solidFill>
                  <a:schemeClr val="tx1"/>
                </a:solidFill>
                <a:effectLst/>
                <a:latin typeface="+mn-lt"/>
                <a:ea typeface="+mn-ea"/>
                <a:cs typeface="+mn-cs"/>
              </a:rPr>
              <a:t>спользуя свои заметки, написать текст о способах</a:t>
            </a:r>
            <a:r>
              <a:rPr lang="ru-RU" sz="1200" kern="1200" baseline="0" dirty="0" smtClean="0">
                <a:solidFill>
                  <a:schemeClr val="tx1"/>
                </a:solidFill>
                <a:effectLst/>
                <a:latin typeface="+mn-lt"/>
                <a:ea typeface="+mn-ea"/>
                <a:cs typeface="+mn-cs"/>
              </a:rPr>
              <a:t> решения</a:t>
            </a:r>
            <a:r>
              <a:rPr lang="ru-RU" sz="1200" kern="1200" dirty="0" smtClean="0">
                <a:solidFill>
                  <a:schemeClr val="tx1"/>
                </a:solidFill>
                <a:effectLst/>
                <a:latin typeface="+mn-lt"/>
                <a:ea typeface="+mn-ea"/>
                <a:cs typeface="+mn-cs"/>
              </a:rPr>
              <a:t> данной экологической</a:t>
            </a:r>
            <a:r>
              <a:rPr lang="ru-RU" sz="1200" kern="1200" baseline="0" dirty="0" smtClean="0">
                <a:solidFill>
                  <a:schemeClr val="tx1"/>
                </a:solidFill>
                <a:effectLst/>
                <a:latin typeface="+mn-lt"/>
                <a:ea typeface="+mn-ea"/>
                <a:cs typeface="+mn-cs"/>
              </a:rPr>
              <a:t> проблемы, </a:t>
            </a:r>
            <a:r>
              <a:rPr lang="ru-RU" sz="1200" kern="1200" dirty="0" smtClean="0">
                <a:solidFill>
                  <a:schemeClr val="tx1"/>
                </a:solidFill>
                <a:effectLst/>
                <a:latin typeface="+mn-lt"/>
                <a:ea typeface="+mn-ea"/>
                <a:cs typeface="+mn-cs"/>
              </a:rPr>
              <a:t>и рассказать его,. Рассказ без ошибок – это «5», рассказ с незначительными ошибками и возможностью подсмотреть текст пару раз – «4». Если вам достаточно «3», вы можете только написать текст.</a:t>
            </a:r>
            <a:endParaRPr lang="ru-RU" dirty="0" smtClean="0"/>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a:t>17</a:t>
            </a:fld>
            <a:endParaRPr lang="ru-RU"/>
          </a:p>
        </p:txBody>
      </p:sp>
    </p:spTree>
    <p:extLst>
      <p:ext uri="{BB962C8B-B14F-4D97-AF65-F5344CB8AC3E}">
        <p14:creationId xmlns:p14="http://schemas.microsoft.com/office/powerpoint/2010/main" val="395428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800" i="0" dirty="0" smtClean="0"/>
              <a:t>Определение темы урока. Учащиеся на основе новых слов формируют тему урока, а также пытаются определить</a:t>
            </a:r>
            <a:r>
              <a:rPr lang="ru-RU" sz="800" i="0" baseline="0" dirty="0" smtClean="0"/>
              <a:t> с какой целью рассматривается данная тема в программе</a:t>
            </a:r>
            <a:endParaRPr lang="ru-RU" sz="800" i="0" dirty="0" smtClean="0"/>
          </a:p>
          <a:p>
            <a:r>
              <a:rPr lang="ru-RU" sz="800" i="0" dirty="0" smtClean="0"/>
              <a:t>*Анимация</a:t>
            </a:r>
            <a:r>
              <a:rPr lang="ru-RU" sz="800" i="0" baseline="0" dirty="0" smtClean="0"/>
              <a:t> по щелчку на вопросы</a:t>
            </a:r>
            <a:endParaRPr lang="ru-RU" sz="800" i="0" dirty="0" smtClean="0"/>
          </a:p>
          <a:p>
            <a:endParaRPr lang="ru-RU" sz="800" i="0" dirty="0" smtClean="0">
              <a:latin typeface="+mn-lt"/>
            </a:endParaRPr>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2</a:t>
            </a:fld>
            <a:endParaRPr lang="ru-RU"/>
          </a:p>
        </p:txBody>
      </p:sp>
    </p:spTree>
    <p:extLst>
      <p:ext uri="{BB962C8B-B14F-4D97-AF65-F5344CB8AC3E}">
        <p14:creationId xmlns:p14="http://schemas.microsoft.com/office/powerpoint/2010/main" val="3661799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Фонетическая зарядка</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ru-RU" sz="1200" kern="1200" baseline="0" dirty="0" smtClean="0">
                <a:solidFill>
                  <a:schemeClr val="tx1"/>
                </a:solidFill>
                <a:effectLst/>
                <a:latin typeface="+mn-lt"/>
                <a:ea typeface="+mn-ea"/>
                <a:cs typeface="+mn-cs"/>
              </a:rPr>
              <a:t>у</a:t>
            </a:r>
            <a:r>
              <a:rPr lang="ru-RU" sz="1200" kern="1200" dirty="0" smtClean="0">
                <a:solidFill>
                  <a:schemeClr val="tx1"/>
                </a:solidFill>
                <a:effectLst/>
                <a:latin typeface="+mn-lt"/>
                <a:ea typeface="+mn-ea"/>
                <a:cs typeface="+mn-cs"/>
              </a:rPr>
              <a:t>чащиеся повторяют за учителем новые слова и переводят их. Если учащиеся</a:t>
            </a:r>
            <a:r>
              <a:rPr lang="ru-RU" sz="1200" kern="1200" baseline="0" dirty="0" smtClean="0">
                <a:solidFill>
                  <a:schemeClr val="tx1"/>
                </a:solidFill>
                <a:effectLst/>
                <a:latin typeface="+mn-lt"/>
                <a:ea typeface="+mn-ea"/>
                <a:cs typeface="+mn-cs"/>
              </a:rPr>
              <a:t> не знают перевода слова, учитель в качестве подсказки щелкает на слово, выделяя тем самым картинку.</a:t>
            </a:r>
            <a:endParaRPr lang="ru-RU" dirty="0" smtClean="0"/>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a:t>3</a:t>
            </a:fld>
            <a:endParaRPr lang="ru-RU"/>
          </a:p>
        </p:txBody>
      </p:sp>
    </p:spTree>
    <p:extLst>
      <p:ext uri="{BB962C8B-B14F-4D97-AF65-F5344CB8AC3E}">
        <p14:creationId xmlns:p14="http://schemas.microsoft.com/office/powerpoint/2010/main" val="210970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Речевая</a:t>
            </a:r>
            <a:r>
              <a:rPr lang="ru-RU" baseline="0" dirty="0" smtClean="0"/>
              <a:t> зарядка: учащиеся отвечают на вопросы (учащиеся могут посмотреть варианты ответов)</a:t>
            </a:r>
          </a:p>
          <a:p>
            <a:r>
              <a:rPr lang="ru-RU" baseline="0" dirty="0" smtClean="0"/>
              <a:t>*Анимация по щелчку на вопросы</a:t>
            </a:r>
            <a:endParaRPr lang="ru-RU" dirty="0" smtClean="0"/>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4</a:t>
            </a:fld>
            <a:endParaRPr lang="ru-RU"/>
          </a:p>
        </p:txBody>
      </p:sp>
    </p:spTree>
    <p:extLst>
      <p:ext uri="{BB962C8B-B14F-4D97-AF65-F5344CB8AC3E}">
        <p14:creationId xmlns:p14="http://schemas.microsoft.com/office/powerpoint/2010/main" val="201860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Учащиеся</a:t>
            </a:r>
            <a:r>
              <a:rPr lang="ru-RU" baseline="0" dirty="0" smtClean="0"/>
              <a:t> знакомятся с текстом, вставляя слова в текст (анимация по щелчку на облако). Вставив слова, учащиеся проверяют себя с помощью </a:t>
            </a:r>
            <a:r>
              <a:rPr lang="ru-RU" baseline="0" dirty="0" err="1" smtClean="0"/>
              <a:t>аудирования</a:t>
            </a:r>
            <a:r>
              <a:rPr lang="ru-RU" baseline="0" dirty="0" smtClean="0"/>
              <a:t>.  </a:t>
            </a:r>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5</a:t>
            </a:fld>
            <a:endParaRPr lang="ru-RU"/>
          </a:p>
        </p:txBody>
      </p:sp>
    </p:spTree>
    <p:extLst>
      <p:ext uri="{BB962C8B-B14F-4D97-AF65-F5344CB8AC3E}">
        <p14:creationId xmlns:p14="http://schemas.microsoft.com/office/powerpoint/2010/main" val="335503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После</a:t>
            </a:r>
            <a:r>
              <a:rPr lang="ru-RU" baseline="0" dirty="0" smtClean="0"/>
              <a:t> </a:t>
            </a:r>
            <a:r>
              <a:rPr lang="ru-RU" baseline="0" dirty="0" err="1" smtClean="0"/>
              <a:t>аудировании</a:t>
            </a:r>
            <a:r>
              <a:rPr lang="ru-RU" baseline="0" dirty="0" smtClean="0"/>
              <a:t> знакомимся с текстом еще раз: читаем и устно переводим его. Выполняем упражнение на нахождение некоторых фраз из тексте.</a:t>
            </a:r>
          </a:p>
          <a:p>
            <a:r>
              <a:rPr lang="ru-RU" baseline="0" dirty="0" smtClean="0"/>
              <a:t>* Анимация по щелчку на фразу на русском языке</a:t>
            </a:r>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a:t>6</a:t>
            </a:fld>
            <a:endParaRPr lang="ru-RU"/>
          </a:p>
        </p:txBody>
      </p:sp>
    </p:spTree>
    <p:extLst>
      <p:ext uri="{BB962C8B-B14F-4D97-AF65-F5344CB8AC3E}">
        <p14:creationId xmlns:p14="http://schemas.microsoft.com/office/powerpoint/2010/main" val="236786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Задание</a:t>
            </a:r>
            <a:r>
              <a:rPr lang="ru-RU" baseline="0" dirty="0" smtClean="0"/>
              <a:t> по тексту: учащимся необходимо </a:t>
            </a:r>
            <a:r>
              <a:rPr lang="ru-RU" sz="1200" kern="1200" baseline="0" dirty="0" smtClean="0">
                <a:solidFill>
                  <a:schemeClr val="tx1"/>
                </a:solidFill>
                <a:effectLst/>
                <a:latin typeface="+mn-lt"/>
                <a:ea typeface="+mn-ea"/>
                <a:cs typeface="+mn-cs"/>
              </a:rPr>
              <a:t>с</a:t>
            </a:r>
            <a:r>
              <a:rPr lang="ru-RU" sz="1200" kern="1200" dirty="0" smtClean="0">
                <a:solidFill>
                  <a:schemeClr val="tx1"/>
                </a:solidFill>
                <a:effectLst/>
                <a:latin typeface="+mn-lt"/>
                <a:ea typeface="+mn-ea"/>
                <a:cs typeface="+mn-cs"/>
              </a:rPr>
              <a:t>оотнести слова из левой и правой колонки и вставить полученную фразу в соответствующее предложение</a:t>
            </a:r>
            <a:r>
              <a:rPr lang="ru-RU" baseline="0" dirty="0" smtClean="0"/>
              <a:t>, используя текст.</a:t>
            </a:r>
          </a:p>
          <a:p>
            <a:r>
              <a:rPr lang="ru-RU" baseline="0" dirty="0" smtClean="0"/>
              <a:t>*Анимация по щелчку на предложение</a:t>
            </a:r>
            <a:endParaRPr lang="ru-RU" dirty="0" smtClean="0"/>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smtClean="0"/>
              <a:t>7</a:t>
            </a:fld>
            <a:endParaRPr lang="ru-RU"/>
          </a:p>
        </p:txBody>
      </p:sp>
    </p:spTree>
    <p:extLst>
      <p:ext uri="{BB962C8B-B14F-4D97-AF65-F5344CB8AC3E}">
        <p14:creationId xmlns:p14="http://schemas.microsoft.com/office/powerpoint/2010/main" val="167552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a:t>
            </a:r>
            <a:r>
              <a:rPr lang="ru-RU" baseline="0" dirty="0" smtClean="0"/>
              <a:t> продолжении темы учащиеся учатся создавать заметки для подготовки устного сообщения. Данные заметки помогут им в устном рассказе (в домашней работе). </a:t>
            </a:r>
            <a:endParaRPr lang="ru-RU" dirty="0" smtClean="0"/>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a:t>8</a:t>
            </a:fld>
            <a:endParaRPr lang="ru-RU"/>
          </a:p>
        </p:txBody>
      </p:sp>
    </p:spTree>
    <p:extLst>
      <p:ext uri="{BB962C8B-B14F-4D97-AF65-F5344CB8AC3E}">
        <p14:creationId xmlns:p14="http://schemas.microsoft.com/office/powerpoint/2010/main" val="2034524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качестве примера учащиеся пробуют создать заметки</a:t>
            </a:r>
            <a:r>
              <a:rPr lang="ru-RU" baseline="0" dirty="0" smtClean="0"/>
              <a:t> по тексту о кислотных дождях</a:t>
            </a:r>
            <a:r>
              <a:rPr lang="ru-RU" dirty="0" smtClean="0"/>
              <a:t>.</a:t>
            </a:r>
          </a:p>
          <a:p>
            <a:r>
              <a:rPr lang="ru-RU" dirty="0" smtClean="0"/>
              <a:t>* Анимация по щелчку</a:t>
            </a:r>
          </a:p>
          <a:p>
            <a:endParaRPr lang="ru-RU" dirty="0"/>
          </a:p>
        </p:txBody>
      </p:sp>
      <p:sp>
        <p:nvSpPr>
          <p:cNvPr id="4" name="Номер слайда 3"/>
          <p:cNvSpPr>
            <a:spLocks noGrp="1"/>
          </p:cNvSpPr>
          <p:nvPr>
            <p:ph type="sldNum" sz="quarter" idx="10"/>
          </p:nvPr>
        </p:nvSpPr>
        <p:spPr/>
        <p:txBody>
          <a:bodyPr/>
          <a:lstStyle/>
          <a:p>
            <a:fld id="{77542409-6A04-4DC6-AC3A-D3758287A8F2}" type="slidenum">
              <a:rPr lang="ru-RU"/>
              <a:t>9</a:t>
            </a:fld>
            <a:endParaRPr lang="ru-RU"/>
          </a:p>
        </p:txBody>
      </p:sp>
    </p:spTree>
    <p:extLst>
      <p:ext uri="{BB962C8B-B14F-4D97-AF65-F5344CB8AC3E}">
        <p14:creationId xmlns:p14="http://schemas.microsoft.com/office/powerpoint/2010/main" val="1155656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8" name="Рисунок 7" descr="Кучевые белые облака в глубоком небе" title="Рисунок дизайна слайдов"/>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Прямоугольник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Рисунок 9" descr="Увеличенный рисунок растения" title="Рисунок дизайна слайдов"/>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Рисунок 10" descr="Волны" title="Рисунок дизайна слайдов"/>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Название 1"/>
          <p:cNvSpPr>
            <a:spLocks noGrp="1"/>
          </p:cNvSpPr>
          <p:nvPr>
            <p:ph type="ctrTitle"/>
          </p:nvPr>
        </p:nvSpPr>
        <p:spPr>
          <a:xfrm>
            <a:off x="1751777" y="3019706"/>
            <a:ext cx="4846320" cy="2387600"/>
          </a:xfrm>
        </p:spPr>
        <p:txBody>
          <a:bodyPr anchor="b">
            <a:normAutofit/>
          </a:bodyPr>
          <a:lstStyle>
            <a:lvl1pPr algn="l" latinLnBrk="0">
              <a:lnSpc>
                <a:spcPct val="90000"/>
              </a:lnSpc>
              <a:defRPr lang="ru-RU" sz="4800">
                <a:solidFill>
                  <a:schemeClr val="bg1"/>
                </a:solidFill>
              </a:defRPr>
            </a:lvl1pPr>
          </a:lstStyle>
          <a:p>
            <a:r>
              <a:rPr lang="ru-RU" dirty="0"/>
              <a:t>Образец заголовка</a:t>
            </a:r>
          </a:p>
        </p:txBody>
      </p:sp>
      <p:sp>
        <p:nvSpPr>
          <p:cNvPr id="3" name="Подзаголовок 2"/>
          <p:cNvSpPr>
            <a:spLocks noGrp="1"/>
          </p:cNvSpPr>
          <p:nvPr>
            <p:ph type="subTitle" idx="1"/>
          </p:nvPr>
        </p:nvSpPr>
        <p:spPr>
          <a:xfrm>
            <a:off x="1751777" y="5381894"/>
            <a:ext cx="4846320" cy="448056"/>
          </a:xfrm>
        </p:spPr>
        <p:txBody>
          <a:bodyPr>
            <a:normAutofit/>
          </a:bodyPr>
          <a:lstStyle>
            <a:lvl1pPr marL="0" indent="0" algn="l" latinLnBrk="0">
              <a:spcBef>
                <a:spcPts val="0"/>
              </a:spcBef>
              <a:buNone/>
              <a:defRPr lang="ru-RU" sz="1800">
                <a:solidFill>
                  <a:schemeClr val="bg1"/>
                </a:solidFill>
              </a:defRPr>
            </a:lvl1pPr>
            <a:lvl2pPr marL="457200" indent="0" algn="ctr" latinLnBrk="0">
              <a:buNone/>
              <a:defRPr lang="ru-RU" sz="2000"/>
            </a:lvl2pPr>
            <a:lvl3pPr marL="914400" indent="0" algn="ctr" latinLnBrk="0">
              <a:buNone/>
              <a:defRPr lang="ru-RU" sz="1800"/>
            </a:lvl3pPr>
            <a:lvl4pPr marL="1371600" indent="0" algn="ctr" latinLnBrk="0">
              <a:buNone/>
              <a:defRPr lang="ru-RU" sz="1600"/>
            </a:lvl4pPr>
            <a:lvl5pPr marL="1828800" indent="0" algn="ctr" latinLnBrk="0">
              <a:buNone/>
              <a:defRPr lang="ru-RU" sz="1600"/>
            </a:lvl5pPr>
            <a:lvl6pPr marL="2286000" indent="0" algn="ctr" latinLnBrk="0">
              <a:buNone/>
              <a:defRPr lang="ru-RU" sz="1600"/>
            </a:lvl6pPr>
            <a:lvl7pPr marL="2743200" indent="0" algn="ctr" latinLnBrk="0">
              <a:buNone/>
              <a:defRPr lang="ru-RU" sz="1600"/>
            </a:lvl7pPr>
            <a:lvl8pPr marL="3200400" indent="0" algn="ctr" latinLnBrk="0">
              <a:buNone/>
              <a:defRPr lang="ru-RU" sz="1600"/>
            </a:lvl8pPr>
            <a:lvl9pPr marL="3657600" indent="0" algn="ctr" latinLnBrk="0">
              <a:buNone/>
              <a:defRPr lang="ru-RU" sz="1600"/>
            </a:lvl9pPr>
          </a:lstStyle>
          <a:p>
            <a:r>
              <a:rPr lang="ru-RU" dirty="0"/>
              <a:t>Образец подзаголовка</a:t>
            </a:r>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Название и вертикальный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a:t>Образец заголовка</a:t>
            </a:r>
          </a:p>
        </p:txBody>
      </p:sp>
      <p:sp>
        <p:nvSpPr>
          <p:cNvPr id="3" name="Вертикальный текст 2"/>
          <p:cNvSpPr>
            <a:spLocks noGrp="1"/>
          </p:cNvSpPr>
          <p:nvPr>
            <p:ph type="body" orient="vert" idx="1"/>
          </p:nvPr>
        </p:nvSpPr>
        <p:spPr/>
        <p:txBody>
          <a:bodyPr vert="eaVert"/>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p>
            <a:r>
              <a:rPr lang="ru-RU" dirty="0"/>
              <a:t>22 июля 2012 г.</a:t>
            </a:r>
          </a:p>
        </p:txBody>
      </p:sp>
      <p:sp>
        <p:nvSpPr>
          <p:cNvPr id="5" name="Нижний колонтитул 4"/>
          <p:cNvSpPr>
            <a:spLocks noGrp="1"/>
          </p:cNvSpPr>
          <p:nvPr>
            <p:ph type="ftr" sz="quarter" idx="11"/>
          </p:nvPr>
        </p:nvSpPr>
        <p:spPr/>
        <p:txBody>
          <a:bodyPr/>
          <a:lstStyle/>
          <a:p>
            <a:r>
              <a:rPr lang="ru-RU" dirty="0"/>
              <a:t>Текст нижнего колонтитула</a:t>
            </a:r>
          </a:p>
        </p:txBody>
      </p:sp>
      <p:sp>
        <p:nvSpPr>
          <p:cNvPr id="6" name="Номер слайда 5"/>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ое название и текст">
    <p:spTree>
      <p:nvGrpSpPr>
        <p:cNvPr id="1" name=""/>
        <p:cNvGrpSpPr/>
        <p:nvPr/>
      </p:nvGrpSpPr>
      <p:grpSpPr>
        <a:xfrm>
          <a:off x="0" y="0"/>
          <a:ext cx="0" cy="0"/>
          <a:chOff x="0" y="0"/>
          <a:chExt cx="0" cy="0"/>
        </a:xfrm>
      </p:grpSpPr>
      <p:sp>
        <p:nvSpPr>
          <p:cNvPr id="2" name="Вертикальное название 1"/>
          <p:cNvSpPr>
            <a:spLocks noGrp="1"/>
          </p:cNvSpPr>
          <p:nvPr>
            <p:ph type="title" orient="vert"/>
          </p:nvPr>
        </p:nvSpPr>
        <p:spPr>
          <a:xfrm>
            <a:off x="8724900" y="190500"/>
            <a:ext cx="2057400" cy="5986463"/>
          </a:xfrm>
        </p:spPr>
        <p:txBody>
          <a:bodyPr vert="eaVert"/>
          <a:lstStyle/>
          <a:p>
            <a:r>
              <a:rPr lang="ru-RU" dirty="0"/>
              <a:t>Образец заголовка</a:t>
            </a:r>
          </a:p>
        </p:txBody>
      </p:sp>
      <p:sp>
        <p:nvSpPr>
          <p:cNvPr id="3" name="Вертикальный текст 2"/>
          <p:cNvSpPr>
            <a:spLocks noGrp="1"/>
          </p:cNvSpPr>
          <p:nvPr>
            <p:ph type="body" orient="vert" idx="1"/>
          </p:nvPr>
        </p:nvSpPr>
        <p:spPr>
          <a:xfrm>
            <a:off x="838200" y="190500"/>
            <a:ext cx="7734300" cy="5986463"/>
          </a:xfrm>
        </p:spPr>
        <p:txBody>
          <a:bodyPr vert="eaVert"/>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p>
            <a:r>
              <a:rPr lang="ru-RU" dirty="0"/>
              <a:t>22 июля 2012 г.</a:t>
            </a:r>
          </a:p>
        </p:txBody>
      </p:sp>
      <p:sp>
        <p:nvSpPr>
          <p:cNvPr id="5" name="Нижний колонтитул 4"/>
          <p:cNvSpPr>
            <a:spLocks noGrp="1"/>
          </p:cNvSpPr>
          <p:nvPr>
            <p:ph type="ftr" sz="quarter" idx="11"/>
          </p:nvPr>
        </p:nvSpPr>
        <p:spPr/>
        <p:txBody>
          <a:bodyPr/>
          <a:lstStyle/>
          <a:p>
            <a:r>
              <a:rPr lang="ru-RU" dirty="0"/>
              <a:t>Текст нижнего колонтитула</a:t>
            </a:r>
          </a:p>
        </p:txBody>
      </p:sp>
      <p:sp>
        <p:nvSpPr>
          <p:cNvPr id="6" name="Номер слайда 5"/>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a:t>Образец заголовка</a:t>
            </a:r>
          </a:p>
        </p:txBody>
      </p:sp>
      <p:sp>
        <p:nvSpPr>
          <p:cNvPr id="3" name="Объект 2"/>
          <p:cNvSpPr>
            <a:spLocks noGrp="1"/>
          </p:cNvSpPr>
          <p:nvPr>
            <p:ph idx="1"/>
          </p:nvPr>
        </p:nvSpPr>
        <p:spPr/>
        <p:txBody>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10"/>
          </p:nvPr>
        </p:nvSpPr>
        <p:spPr/>
        <p:txBody>
          <a:bodyPr/>
          <a:lstStyle/>
          <a:p>
            <a:r>
              <a:rPr lang="ru-RU" dirty="0"/>
              <a:t>22 июля 2012 г.</a:t>
            </a:r>
          </a:p>
        </p:txBody>
      </p:sp>
      <p:sp>
        <p:nvSpPr>
          <p:cNvPr id="5" name="Нижний колонтитул 4"/>
          <p:cNvSpPr>
            <a:spLocks noGrp="1"/>
          </p:cNvSpPr>
          <p:nvPr>
            <p:ph type="ftr" sz="quarter" idx="11"/>
          </p:nvPr>
        </p:nvSpPr>
        <p:spPr/>
        <p:txBody>
          <a:bodyPr/>
          <a:lstStyle/>
          <a:p>
            <a:r>
              <a:rPr lang="ru-RU" dirty="0"/>
              <a:t>Текст нижнего колонтитула</a:t>
            </a:r>
          </a:p>
        </p:txBody>
      </p:sp>
      <p:sp>
        <p:nvSpPr>
          <p:cNvPr id="6" name="Номер слайда 5"/>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8" name="Прямоугольник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Название 1"/>
          <p:cNvSpPr>
            <a:spLocks noGrp="1"/>
          </p:cNvSpPr>
          <p:nvPr>
            <p:ph type="title"/>
          </p:nvPr>
        </p:nvSpPr>
        <p:spPr>
          <a:xfrm>
            <a:off x="1751777" y="2263913"/>
            <a:ext cx="6949440" cy="3143393"/>
          </a:xfrm>
        </p:spPr>
        <p:txBody>
          <a:bodyPr anchor="b"/>
          <a:lstStyle>
            <a:lvl1pPr latinLnBrk="0">
              <a:defRPr lang="ru-RU" sz="6000">
                <a:solidFill>
                  <a:schemeClr val="bg1"/>
                </a:solidFill>
              </a:defRPr>
            </a:lvl1pPr>
          </a:lstStyle>
          <a:p>
            <a:r>
              <a:rPr lang="ru-RU" dirty="0"/>
              <a:t>Образец заголовка</a:t>
            </a:r>
          </a:p>
        </p:txBody>
      </p:sp>
      <p:sp>
        <p:nvSpPr>
          <p:cNvPr id="3" name="Текст 2"/>
          <p:cNvSpPr>
            <a:spLocks noGrp="1"/>
          </p:cNvSpPr>
          <p:nvPr>
            <p:ph type="body" idx="1"/>
          </p:nvPr>
        </p:nvSpPr>
        <p:spPr>
          <a:xfrm>
            <a:off x="1751777" y="5381893"/>
            <a:ext cx="6949440" cy="449523"/>
          </a:xfrm>
        </p:spPr>
        <p:txBody>
          <a:bodyPr/>
          <a:lstStyle>
            <a:lvl1pPr marL="0" indent="0" latinLnBrk="0">
              <a:spcBef>
                <a:spcPts val="0"/>
              </a:spcBef>
              <a:buNone/>
              <a:defRPr lang="ru-RU" sz="2400">
                <a:solidFill>
                  <a:schemeClr val="bg1"/>
                </a:solidFill>
              </a:defRPr>
            </a:lvl1pPr>
            <a:lvl2pPr marL="457200" indent="0" latinLnBrk="0">
              <a:buNone/>
              <a:defRPr lang="ru-RU" sz="2000"/>
            </a:lvl2pPr>
            <a:lvl3pPr marL="914400" indent="0" latinLnBrk="0">
              <a:buNone/>
              <a:defRPr lang="ru-RU" sz="1800"/>
            </a:lvl3pPr>
            <a:lvl4pPr marL="1371600" indent="0" latinLnBrk="0">
              <a:buNone/>
              <a:defRPr lang="ru-RU" sz="1600"/>
            </a:lvl4pPr>
            <a:lvl5pPr marL="1828800" indent="0" latinLnBrk="0">
              <a:buNone/>
              <a:defRPr lang="ru-RU" sz="1600"/>
            </a:lvl5pPr>
            <a:lvl6pPr marL="2286000" indent="0" latinLnBrk="0">
              <a:buNone/>
              <a:defRPr lang="ru-RU" sz="1600"/>
            </a:lvl6pPr>
            <a:lvl7pPr marL="2743200" indent="0" latinLnBrk="0">
              <a:buNone/>
              <a:defRPr lang="ru-RU" sz="1600"/>
            </a:lvl7pPr>
            <a:lvl8pPr marL="3200400" indent="0" latinLnBrk="0">
              <a:buNone/>
              <a:defRPr lang="ru-RU" sz="1600"/>
            </a:lvl8pPr>
            <a:lvl9pPr marL="3657600" indent="0" latinLnBrk="0">
              <a:buNone/>
              <a:defRPr lang="ru-RU" sz="1600"/>
            </a:lvl9pPr>
          </a:lstStyle>
          <a:p>
            <a:pPr lvl="0"/>
            <a:r>
              <a:rPr lang="ru-RU" dirty="0"/>
              <a:t>Образец текста</a:t>
            </a:r>
          </a:p>
        </p:txBody>
      </p:sp>
      <p:pic>
        <p:nvPicPr>
          <p:cNvPr id="9" name="Рисунок 8" descr="Волны" title="Рисунок дизайна слайдов"/>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Рисунок 10" descr="Увеличенный рисунок зеленых растений" title="Рисунок дизайна слайдов"/>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a:t>Образец заголовка</a:t>
            </a:r>
          </a:p>
        </p:txBody>
      </p:sp>
      <p:sp>
        <p:nvSpPr>
          <p:cNvPr id="3" name="Объект 2"/>
          <p:cNvSpPr>
            <a:spLocks noGrp="1"/>
          </p:cNvSpPr>
          <p:nvPr>
            <p:ph sz="half" idx="1"/>
          </p:nvPr>
        </p:nvSpPr>
        <p:spPr>
          <a:xfrm>
            <a:off x="1409700" y="1556281"/>
            <a:ext cx="4610099" cy="4620682"/>
          </a:xfrm>
        </p:spPr>
        <p:txBody>
          <a:bodyPr/>
          <a:lstStyle>
            <a:lvl1pPr latinLnBrk="0">
              <a:defRPr lang="ru-RU" sz="2200"/>
            </a:lvl1pPr>
            <a:lvl2pPr latinLnBrk="0">
              <a:defRPr lang="ru-RU" sz="1800"/>
            </a:lvl2pPr>
            <a:lvl3pPr latinLnBrk="0">
              <a:defRPr lang="ru-RU" sz="1600"/>
            </a:lvl3pPr>
            <a:lvl4pPr latinLnBrk="0">
              <a:defRPr lang="ru-RU" sz="1600"/>
            </a:lvl4pPr>
            <a:lvl5pPr latinLnBrk="0">
              <a:defRPr lang="ru-RU" sz="1600"/>
            </a:lvl5pPr>
            <a:lvl6pPr latinLnBrk="0">
              <a:defRPr lang="ru-RU" sz="1600"/>
            </a:lvl6pPr>
            <a:lvl7pPr latinLnBrk="0">
              <a:defRPr lang="ru-RU" sz="1600"/>
            </a:lvl7pPr>
            <a:lvl8pPr latinLnBrk="0">
              <a:defRPr lang="ru-RU" sz="1600"/>
            </a:lvl8pPr>
            <a:lvl9pPr latinLnBrk="0">
              <a:defRPr lang="ru-RU"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Объект 3"/>
          <p:cNvSpPr>
            <a:spLocks noGrp="1"/>
          </p:cNvSpPr>
          <p:nvPr>
            <p:ph sz="half" idx="2"/>
          </p:nvPr>
        </p:nvSpPr>
        <p:spPr>
          <a:xfrm>
            <a:off x="6172200" y="1556281"/>
            <a:ext cx="4609775" cy="4620682"/>
          </a:xfrm>
        </p:spPr>
        <p:txBody>
          <a:bodyPr/>
          <a:lstStyle>
            <a:lvl1pPr latinLnBrk="0">
              <a:defRPr lang="ru-RU" sz="2200"/>
            </a:lvl1pPr>
            <a:lvl2pPr latinLnBrk="0">
              <a:defRPr lang="ru-RU" sz="1800"/>
            </a:lvl2pPr>
            <a:lvl3pPr latinLnBrk="0">
              <a:defRPr lang="ru-RU" sz="1600"/>
            </a:lvl3pPr>
            <a:lvl4pPr latinLnBrk="0">
              <a:defRPr lang="ru-RU" sz="1600"/>
            </a:lvl4pPr>
            <a:lvl5pPr latinLnBrk="0">
              <a:defRPr lang="ru-RU" sz="1600"/>
            </a:lvl5pPr>
            <a:lvl6pPr latinLnBrk="0">
              <a:defRPr lang="ru-RU" sz="1600"/>
            </a:lvl6pPr>
            <a:lvl7pPr latinLnBrk="0">
              <a:defRPr lang="ru-RU" sz="1600"/>
            </a:lvl7pPr>
            <a:lvl8pPr latinLnBrk="0">
              <a:defRPr lang="ru-RU" sz="1600"/>
            </a:lvl8pPr>
            <a:lvl9pPr latinLnBrk="0">
              <a:defRPr lang="ru-RU"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Дата 4"/>
          <p:cNvSpPr>
            <a:spLocks noGrp="1"/>
          </p:cNvSpPr>
          <p:nvPr>
            <p:ph type="dt" sz="half" idx="10"/>
          </p:nvPr>
        </p:nvSpPr>
        <p:spPr/>
        <p:txBody>
          <a:bodyPr/>
          <a:lstStyle/>
          <a:p>
            <a:r>
              <a:rPr lang="ru-RU" dirty="0"/>
              <a:t>22 июля 2012 г.</a:t>
            </a:r>
          </a:p>
        </p:txBody>
      </p:sp>
      <p:sp>
        <p:nvSpPr>
          <p:cNvPr id="6" name="Нижний колонтитул 5"/>
          <p:cNvSpPr>
            <a:spLocks noGrp="1"/>
          </p:cNvSpPr>
          <p:nvPr>
            <p:ph type="ftr" sz="quarter" idx="11"/>
          </p:nvPr>
        </p:nvSpPr>
        <p:spPr/>
        <p:txBody>
          <a:bodyPr/>
          <a:lstStyle/>
          <a:p>
            <a:r>
              <a:rPr lang="ru-RU" dirty="0"/>
              <a:t>Текст нижнего колонтитула</a:t>
            </a:r>
          </a:p>
        </p:txBody>
      </p:sp>
      <p:sp>
        <p:nvSpPr>
          <p:cNvPr id="7" name="Номер слайда 6"/>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a:t>Образец заголовка</a:t>
            </a:r>
          </a:p>
        </p:txBody>
      </p:sp>
      <p:sp>
        <p:nvSpPr>
          <p:cNvPr id="3" name="Текст 2"/>
          <p:cNvSpPr>
            <a:spLocks noGrp="1"/>
          </p:cNvSpPr>
          <p:nvPr>
            <p:ph type="body" idx="1"/>
          </p:nvPr>
        </p:nvSpPr>
        <p:spPr>
          <a:xfrm>
            <a:off x="1409699" y="1554480"/>
            <a:ext cx="4608576" cy="823912"/>
          </a:xfrm>
        </p:spPr>
        <p:txBody>
          <a:bodyPr anchor="b">
            <a:normAutofit/>
          </a:bodyPr>
          <a:lstStyle>
            <a:lvl1pPr marL="0" indent="0" latinLnBrk="0">
              <a:spcBef>
                <a:spcPts val="0"/>
              </a:spcBef>
              <a:buNone/>
              <a:defRPr lang="ru-RU" sz="2200" b="1"/>
            </a:lvl1pPr>
            <a:lvl2pPr marL="457200" indent="0" latinLnBrk="0">
              <a:buNone/>
              <a:defRPr lang="ru-RU" sz="2000" b="1"/>
            </a:lvl2pPr>
            <a:lvl3pPr marL="914400" indent="0" latinLnBrk="0">
              <a:buNone/>
              <a:defRPr lang="ru-RU" sz="1800" b="1"/>
            </a:lvl3pPr>
            <a:lvl4pPr marL="1371600" indent="0" latinLnBrk="0">
              <a:buNone/>
              <a:defRPr lang="ru-RU" sz="1600" b="1"/>
            </a:lvl4pPr>
            <a:lvl5pPr marL="1828800" indent="0" latinLnBrk="0">
              <a:buNone/>
              <a:defRPr lang="ru-RU" sz="1600" b="1"/>
            </a:lvl5pPr>
            <a:lvl6pPr marL="2286000" indent="0" latinLnBrk="0">
              <a:buNone/>
              <a:defRPr lang="ru-RU" sz="1600" b="1"/>
            </a:lvl6pPr>
            <a:lvl7pPr marL="2743200" indent="0" latinLnBrk="0">
              <a:buNone/>
              <a:defRPr lang="ru-RU" sz="1600" b="1"/>
            </a:lvl7pPr>
            <a:lvl8pPr marL="3200400" indent="0" latinLnBrk="0">
              <a:buNone/>
              <a:defRPr lang="ru-RU" sz="1600" b="1"/>
            </a:lvl8pPr>
            <a:lvl9pPr marL="3657600" indent="0" latinLnBrk="0">
              <a:buNone/>
              <a:defRPr lang="ru-RU" sz="1600" b="1"/>
            </a:lvl9pPr>
          </a:lstStyle>
          <a:p>
            <a:pPr lvl="0"/>
            <a:r>
              <a:rPr lang="ru-RU" dirty="0"/>
              <a:t>Образец текста</a:t>
            </a:r>
          </a:p>
        </p:txBody>
      </p:sp>
      <p:sp>
        <p:nvSpPr>
          <p:cNvPr id="4" name="Объект 3"/>
          <p:cNvSpPr>
            <a:spLocks noGrp="1"/>
          </p:cNvSpPr>
          <p:nvPr>
            <p:ph sz="half" idx="2"/>
          </p:nvPr>
        </p:nvSpPr>
        <p:spPr>
          <a:xfrm>
            <a:off x="1409699" y="2378392"/>
            <a:ext cx="4608576" cy="3811271"/>
          </a:xfrm>
        </p:spPr>
        <p:txBody>
          <a:bodyPr/>
          <a:lstStyle>
            <a:lvl1pPr latinLnBrk="0">
              <a:defRPr lang="ru-RU" sz="2200"/>
            </a:lvl1pPr>
            <a:lvl2pPr latinLnBrk="0">
              <a:defRPr lang="ru-RU" sz="1800"/>
            </a:lvl2pPr>
            <a:lvl3pPr latinLnBrk="0">
              <a:defRPr lang="ru-RU" sz="1600"/>
            </a:lvl3pPr>
            <a:lvl4pPr latinLnBrk="0">
              <a:defRPr lang="ru-RU" sz="1600"/>
            </a:lvl4pPr>
            <a:lvl5pPr latinLnBrk="0">
              <a:defRPr lang="ru-RU" sz="1600"/>
            </a:lvl5pPr>
            <a:lvl6pPr latinLnBrk="0">
              <a:defRPr lang="ru-RU" sz="1600"/>
            </a:lvl6pPr>
            <a:lvl7pPr latinLnBrk="0">
              <a:defRPr lang="ru-RU" sz="1600"/>
            </a:lvl7pPr>
            <a:lvl8pPr latinLnBrk="0">
              <a:defRPr lang="ru-RU" sz="1600"/>
            </a:lvl8pPr>
            <a:lvl9pPr latinLnBrk="0">
              <a:defRPr lang="ru-RU"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Текст 4"/>
          <p:cNvSpPr>
            <a:spLocks noGrp="1"/>
          </p:cNvSpPr>
          <p:nvPr>
            <p:ph type="body" sz="quarter" idx="3"/>
          </p:nvPr>
        </p:nvSpPr>
        <p:spPr>
          <a:xfrm>
            <a:off x="6172200" y="1554480"/>
            <a:ext cx="4610100" cy="823912"/>
          </a:xfrm>
        </p:spPr>
        <p:txBody>
          <a:bodyPr anchor="b">
            <a:normAutofit/>
          </a:bodyPr>
          <a:lstStyle>
            <a:lvl1pPr marL="0" indent="0" latinLnBrk="0">
              <a:spcBef>
                <a:spcPts val="0"/>
              </a:spcBef>
              <a:buNone/>
              <a:defRPr lang="ru-RU" sz="2200" b="1"/>
            </a:lvl1pPr>
            <a:lvl2pPr marL="457200" indent="0" latinLnBrk="0">
              <a:buNone/>
              <a:defRPr lang="ru-RU" sz="2000" b="1"/>
            </a:lvl2pPr>
            <a:lvl3pPr marL="914400" indent="0" latinLnBrk="0">
              <a:buNone/>
              <a:defRPr lang="ru-RU" sz="1800" b="1"/>
            </a:lvl3pPr>
            <a:lvl4pPr marL="1371600" indent="0" latinLnBrk="0">
              <a:buNone/>
              <a:defRPr lang="ru-RU" sz="1600" b="1"/>
            </a:lvl4pPr>
            <a:lvl5pPr marL="1828800" indent="0" latinLnBrk="0">
              <a:buNone/>
              <a:defRPr lang="ru-RU" sz="1600" b="1"/>
            </a:lvl5pPr>
            <a:lvl6pPr marL="2286000" indent="0" latinLnBrk="0">
              <a:buNone/>
              <a:defRPr lang="ru-RU" sz="1600" b="1"/>
            </a:lvl6pPr>
            <a:lvl7pPr marL="2743200" indent="0" latinLnBrk="0">
              <a:buNone/>
              <a:defRPr lang="ru-RU" sz="1600" b="1"/>
            </a:lvl7pPr>
            <a:lvl8pPr marL="3200400" indent="0" latinLnBrk="0">
              <a:buNone/>
              <a:defRPr lang="ru-RU" sz="1600" b="1"/>
            </a:lvl8pPr>
            <a:lvl9pPr marL="3657600" indent="0" latinLnBrk="0">
              <a:buNone/>
              <a:defRPr lang="ru-RU" sz="1600" b="1"/>
            </a:lvl9pPr>
          </a:lstStyle>
          <a:p>
            <a:pPr lvl="0"/>
            <a:r>
              <a:rPr lang="ru-RU" dirty="0"/>
              <a:t>Образец текста</a:t>
            </a:r>
          </a:p>
        </p:txBody>
      </p:sp>
      <p:sp>
        <p:nvSpPr>
          <p:cNvPr id="6" name="Объект 5"/>
          <p:cNvSpPr>
            <a:spLocks noGrp="1"/>
          </p:cNvSpPr>
          <p:nvPr>
            <p:ph sz="quarter" idx="4"/>
          </p:nvPr>
        </p:nvSpPr>
        <p:spPr>
          <a:xfrm>
            <a:off x="6172200" y="2378392"/>
            <a:ext cx="4610100" cy="3811271"/>
          </a:xfrm>
        </p:spPr>
        <p:txBody>
          <a:bodyPr/>
          <a:lstStyle>
            <a:lvl1pPr latinLnBrk="0">
              <a:defRPr lang="ru-RU" sz="2200"/>
            </a:lvl1pPr>
            <a:lvl2pPr latinLnBrk="0">
              <a:defRPr lang="ru-RU" sz="1800"/>
            </a:lvl2pPr>
            <a:lvl3pPr latinLnBrk="0">
              <a:defRPr lang="ru-RU" sz="1600"/>
            </a:lvl3pPr>
            <a:lvl4pPr latinLnBrk="0">
              <a:defRPr lang="ru-RU" sz="1600"/>
            </a:lvl4pPr>
            <a:lvl5pPr latinLnBrk="0">
              <a:defRPr lang="ru-RU" sz="1600"/>
            </a:lvl5pPr>
            <a:lvl6pPr latinLnBrk="0">
              <a:defRPr lang="ru-RU" sz="1600"/>
            </a:lvl6pPr>
            <a:lvl7pPr latinLnBrk="0">
              <a:defRPr lang="ru-RU" sz="1600"/>
            </a:lvl7pPr>
            <a:lvl8pPr latinLnBrk="0">
              <a:defRPr lang="ru-RU" sz="1600"/>
            </a:lvl8pPr>
            <a:lvl9pPr latinLnBrk="0">
              <a:defRPr lang="ru-RU"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7" name="Дата 6"/>
          <p:cNvSpPr>
            <a:spLocks noGrp="1"/>
          </p:cNvSpPr>
          <p:nvPr>
            <p:ph type="dt" sz="half" idx="10"/>
          </p:nvPr>
        </p:nvSpPr>
        <p:spPr/>
        <p:txBody>
          <a:bodyPr/>
          <a:lstStyle/>
          <a:p>
            <a:r>
              <a:rPr lang="ru-RU" dirty="0"/>
              <a:t>22 июля 2012 г.</a:t>
            </a:r>
          </a:p>
        </p:txBody>
      </p:sp>
      <p:sp>
        <p:nvSpPr>
          <p:cNvPr id="8" name="Нижний колонтитул 7"/>
          <p:cNvSpPr>
            <a:spLocks noGrp="1"/>
          </p:cNvSpPr>
          <p:nvPr>
            <p:ph type="ftr" sz="quarter" idx="11"/>
          </p:nvPr>
        </p:nvSpPr>
        <p:spPr/>
        <p:txBody>
          <a:bodyPr/>
          <a:lstStyle/>
          <a:p>
            <a:r>
              <a:rPr lang="ru-RU" dirty="0"/>
              <a:t>Текст нижнего колонтитула</a:t>
            </a:r>
          </a:p>
        </p:txBody>
      </p:sp>
      <p:sp>
        <p:nvSpPr>
          <p:cNvPr id="9" name="Номер слайда 8"/>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dirty="0"/>
              <a:t>Образец заголовка</a:t>
            </a:r>
          </a:p>
        </p:txBody>
      </p:sp>
      <p:sp>
        <p:nvSpPr>
          <p:cNvPr id="3" name="Дата 2"/>
          <p:cNvSpPr>
            <a:spLocks noGrp="1"/>
          </p:cNvSpPr>
          <p:nvPr>
            <p:ph type="dt" sz="half" idx="10"/>
          </p:nvPr>
        </p:nvSpPr>
        <p:spPr/>
        <p:txBody>
          <a:bodyPr/>
          <a:lstStyle/>
          <a:p>
            <a:r>
              <a:rPr lang="ru-RU" dirty="0"/>
              <a:t>22 июля 2012 г.</a:t>
            </a:r>
          </a:p>
        </p:txBody>
      </p:sp>
      <p:sp>
        <p:nvSpPr>
          <p:cNvPr id="4" name="Нижний колонтитул 3"/>
          <p:cNvSpPr>
            <a:spLocks noGrp="1"/>
          </p:cNvSpPr>
          <p:nvPr>
            <p:ph type="ftr" sz="quarter" idx="11"/>
          </p:nvPr>
        </p:nvSpPr>
        <p:spPr/>
        <p:txBody>
          <a:bodyPr/>
          <a:lstStyle/>
          <a:p>
            <a:r>
              <a:rPr lang="ru-RU" dirty="0"/>
              <a:t>Текст нижнего колонтитула</a:t>
            </a:r>
          </a:p>
        </p:txBody>
      </p:sp>
      <p:sp>
        <p:nvSpPr>
          <p:cNvPr id="5" name="Номер слайда 4"/>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ые значения">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r>
              <a:rPr lang="ru-RU" dirty="0"/>
              <a:t>22 июля 2012 г.</a:t>
            </a:r>
          </a:p>
        </p:txBody>
      </p:sp>
      <p:sp>
        <p:nvSpPr>
          <p:cNvPr id="3" name="Нижний колонтитул 2"/>
          <p:cNvSpPr>
            <a:spLocks noGrp="1"/>
          </p:cNvSpPr>
          <p:nvPr>
            <p:ph type="ftr" sz="quarter" idx="11"/>
          </p:nvPr>
        </p:nvSpPr>
        <p:spPr/>
        <p:txBody>
          <a:bodyPr/>
          <a:lstStyle/>
          <a:p>
            <a:r>
              <a:rPr lang="ru-RU" dirty="0"/>
              <a:t>Текст нижнего колонтитула</a:t>
            </a:r>
          </a:p>
        </p:txBody>
      </p:sp>
      <p:sp>
        <p:nvSpPr>
          <p:cNvPr id="4" name="Номер слайда 3"/>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626679" y="919616"/>
            <a:ext cx="4155622" cy="2532888"/>
          </a:xfrm>
        </p:spPr>
        <p:txBody>
          <a:bodyPr anchor="b"/>
          <a:lstStyle>
            <a:lvl1pPr latinLnBrk="0">
              <a:defRPr lang="ru-RU" sz="3200"/>
            </a:lvl1pPr>
          </a:lstStyle>
          <a:p>
            <a:r>
              <a:rPr lang="ru-RU" dirty="0"/>
              <a:t>Образец заголовка</a:t>
            </a:r>
          </a:p>
        </p:txBody>
      </p:sp>
      <p:sp>
        <p:nvSpPr>
          <p:cNvPr id="3" name="Объект 2"/>
          <p:cNvSpPr>
            <a:spLocks noGrp="1"/>
          </p:cNvSpPr>
          <p:nvPr>
            <p:ph idx="1"/>
          </p:nvPr>
        </p:nvSpPr>
        <p:spPr>
          <a:xfrm>
            <a:off x="1409699" y="915923"/>
            <a:ext cx="5216979" cy="5065776"/>
          </a:xfrm>
        </p:spPr>
        <p:txBody>
          <a:bodyPr/>
          <a:lstStyle>
            <a:lvl1pPr latinLnBrk="0">
              <a:defRPr lang="ru-RU" sz="2200"/>
            </a:lvl1pPr>
            <a:lvl2pPr latinLnBrk="0">
              <a:defRPr lang="ru-RU" sz="1800"/>
            </a:lvl2pPr>
            <a:lvl3pPr latinLnBrk="0">
              <a:defRPr lang="ru-RU" sz="1600"/>
            </a:lvl3pPr>
            <a:lvl4pPr latinLnBrk="0">
              <a:defRPr lang="ru-RU" sz="1600"/>
            </a:lvl4pPr>
            <a:lvl5pPr latinLnBrk="0">
              <a:defRPr lang="ru-RU" sz="1600"/>
            </a:lvl5pPr>
            <a:lvl6pPr latinLnBrk="0">
              <a:defRPr lang="ru-RU" sz="1600"/>
            </a:lvl6pPr>
            <a:lvl7pPr latinLnBrk="0">
              <a:defRPr lang="ru-RU" sz="1600"/>
            </a:lvl7pPr>
            <a:lvl8pPr latinLnBrk="0">
              <a:defRPr lang="ru-RU" sz="1600"/>
            </a:lvl8pPr>
            <a:lvl9pPr latinLnBrk="0">
              <a:defRPr lang="ru-RU" sz="1600"/>
            </a:lvl9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Текст 3"/>
          <p:cNvSpPr>
            <a:spLocks noGrp="1"/>
          </p:cNvSpPr>
          <p:nvPr>
            <p:ph type="body" sz="half" idx="2"/>
          </p:nvPr>
        </p:nvSpPr>
        <p:spPr>
          <a:xfrm>
            <a:off x="6626679" y="3446396"/>
            <a:ext cx="4155622" cy="2535303"/>
          </a:xfrm>
        </p:spPr>
        <p:txBody>
          <a:bodyPr>
            <a:normAutofit/>
          </a:bodyPr>
          <a:lstStyle>
            <a:lvl1pPr marL="0" indent="0" latinLnBrk="0">
              <a:spcBef>
                <a:spcPts val="900"/>
              </a:spcBef>
              <a:buNone/>
              <a:defRPr lang="ru-RU" sz="1800"/>
            </a:lvl1pPr>
            <a:lvl2pPr marL="457200" indent="0" latinLnBrk="0">
              <a:buNone/>
              <a:defRPr lang="ru-RU" sz="1400"/>
            </a:lvl2pPr>
            <a:lvl3pPr marL="914400" indent="0" latinLnBrk="0">
              <a:buNone/>
              <a:defRPr lang="ru-RU" sz="1200"/>
            </a:lvl3pPr>
            <a:lvl4pPr marL="1371600" indent="0" latinLnBrk="0">
              <a:buNone/>
              <a:defRPr lang="ru-RU" sz="1000"/>
            </a:lvl4pPr>
            <a:lvl5pPr marL="1828800" indent="0" latinLnBrk="0">
              <a:buNone/>
              <a:defRPr lang="ru-RU" sz="1000"/>
            </a:lvl5pPr>
            <a:lvl6pPr marL="2286000" indent="0" latinLnBrk="0">
              <a:buNone/>
              <a:defRPr lang="ru-RU" sz="1000"/>
            </a:lvl6pPr>
            <a:lvl7pPr marL="2743200" indent="0" latinLnBrk="0">
              <a:buNone/>
              <a:defRPr lang="ru-RU" sz="1000"/>
            </a:lvl7pPr>
            <a:lvl8pPr marL="3200400" indent="0" latinLnBrk="0">
              <a:buNone/>
              <a:defRPr lang="ru-RU" sz="1000"/>
            </a:lvl8pPr>
            <a:lvl9pPr marL="3657600" indent="0" latinLnBrk="0">
              <a:buNone/>
              <a:defRPr lang="ru-RU" sz="1000"/>
            </a:lvl9pPr>
          </a:lstStyle>
          <a:p>
            <a:pPr lvl="0"/>
            <a:r>
              <a:rPr lang="ru-RU" dirty="0"/>
              <a:t>Образец текста</a:t>
            </a:r>
          </a:p>
        </p:txBody>
      </p:sp>
      <p:sp>
        <p:nvSpPr>
          <p:cNvPr id="5" name="Дата 4"/>
          <p:cNvSpPr>
            <a:spLocks noGrp="1"/>
          </p:cNvSpPr>
          <p:nvPr>
            <p:ph type="dt" sz="half" idx="10"/>
          </p:nvPr>
        </p:nvSpPr>
        <p:spPr/>
        <p:txBody>
          <a:bodyPr/>
          <a:lstStyle/>
          <a:p>
            <a:r>
              <a:rPr lang="ru-RU" dirty="0"/>
              <a:t>22 июля 2012 г.</a:t>
            </a:r>
          </a:p>
        </p:txBody>
      </p:sp>
      <p:sp>
        <p:nvSpPr>
          <p:cNvPr id="6" name="Нижний колонтитул 5"/>
          <p:cNvSpPr>
            <a:spLocks noGrp="1"/>
          </p:cNvSpPr>
          <p:nvPr>
            <p:ph type="ftr" sz="quarter" idx="11"/>
          </p:nvPr>
        </p:nvSpPr>
        <p:spPr/>
        <p:txBody>
          <a:bodyPr/>
          <a:lstStyle/>
          <a:p>
            <a:r>
              <a:rPr lang="ru-RU" dirty="0"/>
              <a:t>Текст нижнего колонтитула</a:t>
            </a:r>
          </a:p>
        </p:txBody>
      </p:sp>
      <p:sp>
        <p:nvSpPr>
          <p:cNvPr id="7" name="Номер слайда 6"/>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626680" y="919616"/>
            <a:ext cx="4155622" cy="2532888"/>
          </a:xfrm>
        </p:spPr>
        <p:txBody>
          <a:bodyPr anchor="b"/>
          <a:lstStyle>
            <a:lvl1pPr latinLnBrk="0">
              <a:defRPr lang="ru-RU" sz="3200"/>
            </a:lvl1pPr>
          </a:lstStyle>
          <a:p>
            <a:r>
              <a:rPr lang="ru-RU" dirty="0"/>
              <a:t>Образец заголовка</a:t>
            </a:r>
          </a:p>
        </p:txBody>
      </p:sp>
      <p:sp>
        <p:nvSpPr>
          <p:cNvPr id="3" name="Рисунок 2"/>
          <p:cNvSpPr>
            <a:spLocks noGrp="1"/>
          </p:cNvSpPr>
          <p:nvPr>
            <p:ph type="pic" idx="1"/>
          </p:nvPr>
        </p:nvSpPr>
        <p:spPr>
          <a:xfrm>
            <a:off x="0" y="915923"/>
            <a:ext cx="6626677" cy="5065776"/>
          </a:xfrm>
        </p:spPr>
        <p:txBody>
          <a:bodyPr tIns="1371600">
            <a:normAutofit/>
          </a:bodyPr>
          <a:lstStyle>
            <a:lvl1pPr marL="0" indent="0" algn="ctr" latinLnBrk="0">
              <a:spcBef>
                <a:spcPts val="0"/>
              </a:spcBef>
              <a:buNone/>
              <a:defRPr lang="ru-RU" sz="2200"/>
            </a:lvl1pPr>
            <a:lvl2pPr marL="457200" indent="0" latinLnBrk="0">
              <a:buNone/>
              <a:defRPr lang="ru-RU" sz="2800"/>
            </a:lvl2pPr>
            <a:lvl3pPr marL="914400" indent="0" latinLnBrk="0">
              <a:buNone/>
              <a:defRPr lang="ru-RU" sz="2400"/>
            </a:lvl3pPr>
            <a:lvl4pPr marL="1371600" indent="0" latinLnBrk="0">
              <a:buNone/>
              <a:defRPr lang="ru-RU" sz="2000"/>
            </a:lvl4pPr>
            <a:lvl5pPr marL="1828800" indent="0" latinLnBrk="0">
              <a:buNone/>
              <a:defRPr lang="ru-RU" sz="2000"/>
            </a:lvl5pPr>
            <a:lvl6pPr marL="2286000" indent="0" latinLnBrk="0">
              <a:buNone/>
              <a:defRPr lang="ru-RU" sz="2000"/>
            </a:lvl6pPr>
            <a:lvl7pPr marL="2743200" indent="0" latinLnBrk="0">
              <a:buNone/>
              <a:defRPr lang="ru-RU" sz="2000"/>
            </a:lvl7pPr>
            <a:lvl8pPr marL="3200400" indent="0" latinLnBrk="0">
              <a:buNone/>
              <a:defRPr lang="ru-RU" sz="2000"/>
            </a:lvl8pPr>
            <a:lvl9pPr marL="3657600" indent="0" latinLnBrk="0">
              <a:buNone/>
              <a:defRPr lang="ru-RU" sz="2000"/>
            </a:lvl9pPr>
          </a:lstStyle>
          <a:p>
            <a:endParaRPr lang="ru-RU" dirty="0"/>
          </a:p>
        </p:txBody>
      </p:sp>
      <p:sp>
        <p:nvSpPr>
          <p:cNvPr id="4" name="Текст 3"/>
          <p:cNvSpPr>
            <a:spLocks noGrp="1"/>
          </p:cNvSpPr>
          <p:nvPr>
            <p:ph type="body" sz="half" idx="2"/>
          </p:nvPr>
        </p:nvSpPr>
        <p:spPr>
          <a:xfrm>
            <a:off x="6626680" y="3446397"/>
            <a:ext cx="4155622" cy="2535304"/>
          </a:xfrm>
        </p:spPr>
        <p:txBody>
          <a:bodyPr>
            <a:normAutofit/>
          </a:bodyPr>
          <a:lstStyle>
            <a:lvl1pPr marL="0" indent="0" latinLnBrk="0">
              <a:spcBef>
                <a:spcPts val="900"/>
              </a:spcBef>
              <a:buNone/>
              <a:defRPr lang="ru-RU" sz="1800"/>
            </a:lvl1pPr>
            <a:lvl2pPr marL="457200" indent="0" latinLnBrk="0">
              <a:buNone/>
              <a:defRPr lang="ru-RU" sz="1400"/>
            </a:lvl2pPr>
            <a:lvl3pPr marL="914400" indent="0" latinLnBrk="0">
              <a:buNone/>
              <a:defRPr lang="ru-RU" sz="1200"/>
            </a:lvl3pPr>
            <a:lvl4pPr marL="1371600" indent="0" latinLnBrk="0">
              <a:buNone/>
              <a:defRPr lang="ru-RU" sz="1000"/>
            </a:lvl4pPr>
            <a:lvl5pPr marL="1828800" indent="0" latinLnBrk="0">
              <a:buNone/>
              <a:defRPr lang="ru-RU" sz="1000"/>
            </a:lvl5pPr>
            <a:lvl6pPr marL="2286000" indent="0" latinLnBrk="0">
              <a:buNone/>
              <a:defRPr lang="ru-RU" sz="1000"/>
            </a:lvl6pPr>
            <a:lvl7pPr marL="2743200" indent="0" latinLnBrk="0">
              <a:buNone/>
              <a:defRPr lang="ru-RU" sz="1000"/>
            </a:lvl7pPr>
            <a:lvl8pPr marL="3200400" indent="0" latinLnBrk="0">
              <a:buNone/>
              <a:defRPr lang="ru-RU" sz="1000"/>
            </a:lvl8pPr>
            <a:lvl9pPr marL="3657600" indent="0" latinLnBrk="0">
              <a:buNone/>
              <a:defRPr lang="ru-RU" sz="1000"/>
            </a:lvl9pPr>
          </a:lstStyle>
          <a:p>
            <a:pPr lvl="0"/>
            <a:r>
              <a:rPr lang="ru-RU" dirty="0"/>
              <a:t>Образец текста</a:t>
            </a:r>
          </a:p>
        </p:txBody>
      </p:sp>
      <p:sp>
        <p:nvSpPr>
          <p:cNvPr id="5" name="Дата 4"/>
          <p:cNvSpPr>
            <a:spLocks noGrp="1"/>
          </p:cNvSpPr>
          <p:nvPr>
            <p:ph type="dt" sz="half" idx="10"/>
          </p:nvPr>
        </p:nvSpPr>
        <p:spPr/>
        <p:txBody>
          <a:bodyPr/>
          <a:lstStyle/>
          <a:p>
            <a:r>
              <a:rPr lang="ru-RU" dirty="0"/>
              <a:t>22 июля 2012 г.</a:t>
            </a:r>
          </a:p>
        </p:txBody>
      </p:sp>
      <p:sp>
        <p:nvSpPr>
          <p:cNvPr id="6" name="Нижний колонтитул 5"/>
          <p:cNvSpPr>
            <a:spLocks noGrp="1"/>
          </p:cNvSpPr>
          <p:nvPr>
            <p:ph type="ftr" sz="quarter" idx="11"/>
          </p:nvPr>
        </p:nvSpPr>
        <p:spPr/>
        <p:txBody>
          <a:bodyPr/>
          <a:lstStyle/>
          <a:p>
            <a:r>
              <a:rPr lang="ru-RU" dirty="0"/>
              <a:t>Текст нижнего колонтитула</a:t>
            </a:r>
          </a:p>
        </p:txBody>
      </p:sp>
      <p:sp>
        <p:nvSpPr>
          <p:cNvPr id="7" name="Номер слайда 6"/>
          <p:cNvSpPr>
            <a:spLocks noGrp="1"/>
          </p:cNvSpPr>
          <p:nvPr>
            <p:ph type="sldNum" sz="quarter" idx="12"/>
          </p:nvPr>
        </p:nvSpPr>
        <p:spPr/>
        <p:txBody>
          <a:bodyPr/>
          <a:lstStyle/>
          <a:p>
            <a:fld id="{9CD8D479-8942-46E8-A226-A4E01F7A105C}" type="slidenum">
              <a:rPr lang="ru-RU" smtClean="0"/>
              <a:t>‹#›</a:t>
            </a:fld>
            <a:endParaRPr lang="ru-RU" dirty="0"/>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Прямоугольник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accent1">
                  <a:lumMod val="75000"/>
                </a:schemeClr>
              </a:solidFill>
            </a:endParaRPr>
          </a:p>
        </p:txBody>
      </p:sp>
      <p:sp>
        <p:nvSpPr>
          <p:cNvPr id="2" name="Заголовок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ru-RU" dirty="0"/>
              <a:t>Образец заголовка</a:t>
            </a:r>
          </a:p>
        </p:txBody>
      </p:sp>
      <p:sp>
        <p:nvSpPr>
          <p:cNvPr id="3" name="Текст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6" name="Номер слайда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latinLnBrk="0">
              <a:defRPr lang="ru-RU" sz="800">
                <a:solidFill>
                  <a:schemeClr val="accent1">
                    <a:lumMod val="75000"/>
                  </a:schemeClr>
                </a:solidFill>
              </a:defRPr>
            </a:lvl1pPr>
          </a:lstStyle>
          <a:p>
            <a:fld id="{9CD8D479-8942-46E8-A226-A4E01F7A105C}" type="slidenum">
              <a:rPr lang="ru-RU" smtClean="0"/>
              <a:pPr/>
              <a:t>‹#›</a:t>
            </a:fld>
            <a:endParaRPr lang="ru-RU" dirty="0"/>
          </a:p>
        </p:txBody>
      </p:sp>
      <p:sp>
        <p:nvSpPr>
          <p:cNvPr id="4" name="Дата 3"/>
          <p:cNvSpPr>
            <a:spLocks noGrp="1"/>
          </p:cNvSpPr>
          <p:nvPr>
            <p:ph type="dt" sz="half" idx="2"/>
          </p:nvPr>
        </p:nvSpPr>
        <p:spPr>
          <a:xfrm>
            <a:off x="431101" y="6629400"/>
            <a:ext cx="1000662" cy="228600"/>
          </a:xfrm>
          <a:prstGeom prst="rect">
            <a:avLst/>
          </a:prstGeom>
        </p:spPr>
        <p:txBody>
          <a:bodyPr vert="horz" lIns="91440" tIns="45720" rIns="91440" bIns="45720" rtlCol="0" anchor="ctr"/>
          <a:lstStyle>
            <a:lvl1pPr algn="r" latinLnBrk="0">
              <a:defRPr lang="ru-RU" sz="800">
                <a:solidFill>
                  <a:schemeClr val="accent1">
                    <a:lumMod val="75000"/>
                  </a:schemeClr>
                </a:solidFill>
              </a:defRPr>
            </a:lvl1pPr>
          </a:lstStyle>
          <a:p>
            <a:r>
              <a:rPr lang="ru-RU" dirty="0"/>
              <a:t>22 июля 2012 г.</a:t>
            </a:r>
          </a:p>
        </p:txBody>
      </p:sp>
      <p:sp>
        <p:nvSpPr>
          <p:cNvPr id="5" name="Нижний колонтитул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latinLnBrk="0">
              <a:defRPr lang="ru-RU" sz="800">
                <a:solidFill>
                  <a:schemeClr val="accent1">
                    <a:lumMod val="75000"/>
                  </a:schemeClr>
                </a:solidFill>
              </a:defRPr>
            </a:lvl1pPr>
          </a:lstStyle>
          <a:p>
            <a:r>
              <a:rPr lang="ru-RU" dirty="0"/>
              <a:t>Текст нижнего колонтитула</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lang="ru-RU"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lang="ru-RU"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ru-RU"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9pPr>
    </p:bodyStyle>
    <p:otherStyle>
      <a:defPPr>
        <a:defRPr lang="ru-RU"/>
      </a:defPPr>
      <a:lvl1pPr marL="0" algn="l" defTabSz="914400" rtl="0" eaLnBrk="1" latinLnBrk="0" hangingPunct="1">
        <a:defRPr lang="ru-RU" sz="1800" kern="1200">
          <a:solidFill>
            <a:schemeClr val="tx1"/>
          </a:solidFill>
          <a:latin typeface="+mn-lt"/>
          <a:ea typeface="+mn-ea"/>
          <a:cs typeface="+mn-cs"/>
        </a:defRPr>
      </a:lvl1pPr>
      <a:lvl2pPr marL="457200" algn="l" defTabSz="914400" rtl="0" eaLnBrk="1" latinLnBrk="0" hangingPunct="1">
        <a:defRPr lang="ru-RU" sz="1800" kern="1200">
          <a:solidFill>
            <a:schemeClr val="tx1"/>
          </a:solidFill>
          <a:latin typeface="+mn-lt"/>
          <a:ea typeface="+mn-ea"/>
          <a:cs typeface="+mn-cs"/>
        </a:defRPr>
      </a:lvl2pPr>
      <a:lvl3pPr marL="914400" algn="l" defTabSz="914400" rtl="0" eaLnBrk="1" latinLnBrk="0" hangingPunct="1">
        <a:defRPr lang="ru-RU" sz="1800" kern="1200">
          <a:solidFill>
            <a:schemeClr val="tx1"/>
          </a:solidFill>
          <a:latin typeface="+mn-lt"/>
          <a:ea typeface="+mn-ea"/>
          <a:cs typeface="+mn-cs"/>
        </a:defRPr>
      </a:lvl3pPr>
      <a:lvl4pPr marL="1371600" algn="l" defTabSz="914400" rtl="0" eaLnBrk="1" latinLnBrk="0" hangingPunct="1">
        <a:defRPr lang="ru-RU" sz="1800" kern="1200">
          <a:solidFill>
            <a:schemeClr val="tx1"/>
          </a:solidFill>
          <a:latin typeface="+mn-lt"/>
          <a:ea typeface="+mn-ea"/>
          <a:cs typeface="+mn-cs"/>
        </a:defRPr>
      </a:lvl4pPr>
      <a:lvl5pPr marL="1828800" algn="l" defTabSz="914400" rtl="0" eaLnBrk="1" latinLnBrk="0" hangingPunct="1">
        <a:defRPr lang="ru-RU" sz="1800" kern="1200">
          <a:solidFill>
            <a:schemeClr val="tx1"/>
          </a:solidFill>
          <a:latin typeface="+mn-lt"/>
          <a:ea typeface="+mn-ea"/>
          <a:cs typeface="+mn-cs"/>
        </a:defRPr>
      </a:lvl5pPr>
      <a:lvl6pPr marL="2286000" algn="l" defTabSz="914400" rtl="0" eaLnBrk="1" latinLnBrk="0" hangingPunct="1">
        <a:defRPr lang="ru-RU" sz="1800" kern="1200">
          <a:solidFill>
            <a:schemeClr val="tx1"/>
          </a:solidFill>
          <a:latin typeface="+mn-lt"/>
          <a:ea typeface="+mn-ea"/>
          <a:cs typeface="+mn-cs"/>
        </a:defRPr>
      </a:lvl6pPr>
      <a:lvl7pPr marL="2743200" algn="l" defTabSz="914400" rtl="0" eaLnBrk="1" latinLnBrk="0" hangingPunct="1">
        <a:defRPr lang="ru-RU" sz="1800" kern="1200">
          <a:solidFill>
            <a:schemeClr val="tx1"/>
          </a:solidFill>
          <a:latin typeface="+mn-lt"/>
          <a:ea typeface="+mn-ea"/>
          <a:cs typeface="+mn-cs"/>
        </a:defRPr>
      </a:lvl7pPr>
      <a:lvl8pPr marL="3200400" algn="l" defTabSz="914400" rtl="0" eaLnBrk="1" latinLnBrk="0" hangingPunct="1">
        <a:defRPr lang="ru-RU" sz="1800" kern="1200">
          <a:solidFill>
            <a:schemeClr val="tx1"/>
          </a:solidFill>
          <a:latin typeface="+mn-lt"/>
          <a:ea typeface="+mn-ea"/>
          <a:cs typeface="+mn-cs"/>
        </a:defRPr>
      </a:lvl8pPr>
      <a:lvl9pPr marL="3657600" algn="l" defTabSz="914400" rtl="0" eaLnBrk="1" latinLnBrk="0" hangingPunct="1">
        <a:defRPr lang="ru-RU"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slide" Target="slide11.xml"/><Relationship Id="rId7" Type="http://schemas.openxmlformats.org/officeDocument/2006/relationships/image" Target="../media/image26.png"/><Relationship Id="rId12"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slide" Target="slide15.xml"/><Relationship Id="rId5" Type="http://schemas.openxmlformats.org/officeDocument/2006/relationships/slide" Target="slide13.xml"/><Relationship Id="rId10" Type="http://schemas.openxmlformats.org/officeDocument/2006/relationships/slide" Target="slide17.xml"/><Relationship Id="rId4" Type="http://schemas.openxmlformats.org/officeDocument/2006/relationships/image" Target="../media/image24.png"/><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2.3gp"/><Relationship Id="rId1" Type="http://schemas.microsoft.com/office/2007/relationships/media" Target="../media/media2.3gp"/><Relationship Id="rId6" Type="http://schemas.openxmlformats.org/officeDocument/2006/relationships/image" Target="../media/image30.jpe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video" Target="../media/media3.3gp"/><Relationship Id="rId1" Type="http://schemas.microsoft.com/office/2007/relationships/media" Target="../media/media3.3gp"/><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video" Target="../media/media4.3gp"/><Relationship Id="rId1" Type="http://schemas.microsoft.com/office/2007/relationships/media" Target="../media/media4.3gp"/><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gif"/><Relationship Id="rId11" Type="http://schemas.microsoft.com/office/2007/relationships/hdphoto" Target="../media/hdphoto1.wdp"/><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1.jpeg"/><Relationship Id="rId3" Type="http://schemas.openxmlformats.org/officeDocument/2006/relationships/image" Target="../media/image9.gif"/><Relationship Id="rId7" Type="http://schemas.openxmlformats.org/officeDocument/2006/relationships/image" Target="../media/image16.jpeg"/><Relationship Id="rId12"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9.jpeg"/><Relationship Id="rId5" Type="http://schemas.openxmlformats.org/officeDocument/2006/relationships/image" Target="../media/image12.jpeg"/><Relationship Id="rId10" Type="http://schemas.openxmlformats.org/officeDocument/2006/relationships/image" Target="../media/image10.jpeg"/><Relationship Id="rId4" Type="http://schemas.openxmlformats.org/officeDocument/2006/relationships/image" Target="../media/image14.gif"/><Relationship Id="rId9" Type="http://schemas.openxmlformats.org/officeDocument/2006/relationships/image" Target="../media/image18.jpeg"/><Relationship Id="rId1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1589852" y="171450"/>
            <a:ext cx="4846320" cy="1483006"/>
          </a:xfrm>
        </p:spPr>
        <p:txBody>
          <a:bodyPr>
            <a:normAutofit/>
          </a:bodyPr>
          <a:lstStyle/>
          <a:p>
            <a:pPr algn="ct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Save the Earth</a:t>
            </a:r>
            <a:endParaRPr lang="ru-RU"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Подзаголовок 2"/>
          <p:cNvSpPr>
            <a:spLocks noGrp="1"/>
          </p:cNvSpPr>
          <p:nvPr>
            <p:ph type="subTitle" idx="1"/>
          </p:nvPr>
        </p:nvSpPr>
        <p:spPr>
          <a:xfrm>
            <a:off x="1694627" y="2048143"/>
            <a:ext cx="4846320" cy="1790431"/>
          </a:xfrm>
        </p:spPr>
        <p:txBody>
          <a:bodyPr>
            <a:normAutofit/>
          </a:bodyPr>
          <a:lstStyle/>
          <a:p>
            <a:pPr algn="ctr"/>
            <a:r>
              <a:rPr lang="ru-RU" dirty="0" smtClean="0"/>
              <a:t>Презентация </a:t>
            </a:r>
            <a:r>
              <a:rPr lang="ru-RU" dirty="0"/>
              <a:t>к уроку по учебному предмету «Английский язык» </a:t>
            </a:r>
          </a:p>
          <a:p>
            <a:pPr algn="ctr"/>
            <a:r>
              <a:rPr lang="ru-RU" dirty="0"/>
              <a:t>в </a:t>
            </a:r>
            <a:r>
              <a:rPr lang="en-US" dirty="0" smtClean="0"/>
              <a:t>7</a:t>
            </a:r>
            <a:r>
              <a:rPr lang="ru-RU" dirty="0" smtClean="0"/>
              <a:t> классе</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 name="Прямоугольник 3"/>
          <p:cNvSpPr/>
          <p:nvPr/>
        </p:nvSpPr>
        <p:spPr>
          <a:xfrm>
            <a:off x="2152650" y="4733836"/>
            <a:ext cx="4476750" cy="1200329"/>
          </a:xfrm>
          <a:prstGeom prst="rect">
            <a:avLst/>
          </a:prstGeom>
        </p:spPr>
        <p:txBody>
          <a:bodyPr wrap="square">
            <a:spAutoFit/>
          </a:bodyPr>
          <a:lstStyle/>
          <a:p>
            <a:pPr algn="r"/>
            <a:r>
              <a:rPr lang="ru-RU" dirty="0">
                <a:solidFill>
                  <a:schemeClr val="bg1"/>
                </a:solidFill>
              </a:rPr>
              <a:t>Учителя английского языка </a:t>
            </a:r>
          </a:p>
          <a:p>
            <a:pPr algn="r"/>
            <a:r>
              <a:rPr lang="ru-RU" dirty="0">
                <a:solidFill>
                  <a:schemeClr val="bg1"/>
                </a:solidFill>
              </a:rPr>
              <a:t>ГБОУ лицея 144 </a:t>
            </a:r>
          </a:p>
          <a:p>
            <a:pPr algn="r"/>
            <a:r>
              <a:rPr lang="ru-RU" dirty="0">
                <a:solidFill>
                  <a:schemeClr val="bg1"/>
                </a:solidFill>
              </a:rPr>
              <a:t>г. Санкт-Петербурга</a:t>
            </a:r>
          </a:p>
          <a:p>
            <a:pPr algn="r"/>
            <a:r>
              <a:rPr lang="ru-RU" dirty="0" err="1">
                <a:solidFill>
                  <a:schemeClr val="bg1"/>
                </a:solidFill>
              </a:rPr>
              <a:t>Дерендяевой</a:t>
            </a:r>
            <a:r>
              <a:rPr lang="ru-RU" dirty="0">
                <a:solidFill>
                  <a:schemeClr val="bg1"/>
                </a:solidFill>
              </a:rPr>
              <a:t> Светланы Васильевны</a:t>
            </a: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4351335" y="4051530"/>
            <a:ext cx="2805556" cy="338554"/>
          </a:xfrm>
          <a:prstGeom prst="rect">
            <a:avLst/>
          </a:prstGeom>
          <a:noFill/>
        </p:spPr>
        <p:txBody>
          <a:bodyPr wrap="square" lIns="91440" tIns="45720" rIns="91440" bIns="45720">
            <a:spAutoFit/>
          </a:bodyPr>
          <a:lstStyle/>
          <a:p>
            <a:pPr algn="ctr"/>
            <a:r>
              <a:rPr lang="en-US" sz="16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rPr>
              <a:t>Water pollution</a:t>
            </a:r>
            <a:endParaRPr lang="ru-RU" sz="1600" b="1"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endParaRPr>
          </a:p>
        </p:txBody>
      </p:sp>
      <p:sp>
        <p:nvSpPr>
          <p:cNvPr id="6" name="Прямоугольник 5"/>
          <p:cNvSpPr/>
          <p:nvPr/>
        </p:nvSpPr>
        <p:spPr>
          <a:xfrm>
            <a:off x="618434" y="3929627"/>
            <a:ext cx="2805556" cy="338554"/>
          </a:xfrm>
          <a:prstGeom prst="rect">
            <a:avLst/>
          </a:prstGeom>
          <a:noFill/>
        </p:spPr>
        <p:txBody>
          <a:bodyPr wrap="square" lIns="91440" tIns="45720" rIns="91440" bIns="45720">
            <a:spAutoFit/>
          </a:bodyPr>
          <a:lstStyle/>
          <a:p>
            <a:pPr algn="ctr"/>
            <a:r>
              <a:rPr lang="en-US" sz="16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rPr>
              <a:t>Air pollution</a:t>
            </a:r>
            <a:endParaRPr lang="ru-RU" sz="1600" b="1"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endParaRPr>
          </a:p>
        </p:txBody>
      </p:sp>
      <p:sp>
        <p:nvSpPr>
          <p:cNvPr id="2" name="Заголовок 1"/>
          <p:cNvSpPr>
            <a:spLocks noGrp="1"/>
          </p:cNvSpPr>
          <p:nvPr>
            <p:ph type="title"/>
          </p:nvPr>
        </p:nvSpPr>
        <p:spPr>
          <a:xfrm>
            <a:off x="996230" y="178509"/>
            <a:ext cx="10201275" cy="1183566"/>
          </a:xfrm>
        </p:spPr>
        <p:txBody>
          <a:bodyPr>
            <a:normAutofit fontScale="90000"/>
          </a:bodyPr>
          <a:lstStyle/>
          <a:p>
            <a:r>
              <a:rPr lang="en-US" sz="3600" dirty="0" smtClean="0"/>
              <a:t>Work </a:t>
            </a:r>
            <a:r>
              <a:rPr lang="en-US" sz="3600" dirty="0"/>
              <a:t>in </a:t>
            </a:r>
            <a:r>
              <a:rPr lang="en-US" sz="3600" dirty="0" smtClean="0"/>
              <a:t>groups. </a:t>
            </a:r>
            <a:r>
              <a:rPr lang="en-US" sz="3600" dirty="0"/>
              <a:t>Choose a </a:t>
            </a:r>
            <a:r>
              <a:rPr lang="en-US" sz="3600" dirty="0" smtClean="0"/>
              <a:t>card with </a:t>
            </a:r>
            <a:r>
              <a:rPr lang="en-US" sz="3600" dirty="0" smtClean="0"/>
              <a:t>one of the ecological problems. </a:t>
            </a:r>
            <a:r>
              <a:rPr lang="en-US" sz="3600" dirty="0"/>
              <a:t>You should </a:t>
            </a:r>
            <a:r>
              <a:rPr lang="en-US" sz="3600" dirty="0" smtClean="0"/>
              <a:t>complete the notes.</a:t>
            </a:r>
            <a:endParaRPr lang="ru-RU" dirty="0"/>
          </a:p>
        </p:txBody>
      </p:sp>
      <p:pic>
        <p:nvPicPr>
          <p:cNvPr id="1029" name="Picture 5">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29" y="2104462"/>
            <a:ext cx="2818886" cy="1833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1510" y="2033355"/>
            <a:ext cx="2025207" cy="201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829" y="1659571"/>
            <a:ext cx="2827122" cy="3056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1335" y="1947630"/>
            <a:ext cx="2743201" cy="25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a:hlinkClick r:id="rId9" action="ppaction://hlinksldjump"/>
          </p:cNvPr>
          <p:cNvSpPr/>
          <p:nvPr/>
        </p:nvSpPr>
        <p:spPr>
          <a:xfrm>
            <a:off x="4594667" y="4858840"/>
            <a:ext cx="2705151" cy="646331"/>
          </a:xfrm>
          <a:prstGeom prst="rect">
            <a:avLst/>
          </a:prstGeom>
          <a:noFill/>
        </p:spPr>
        <p:txBody>
          <a:bodyPr wrap="squar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hlinkClick r:id="rId10" action="ppaction://hlinksldjump"/>
              </a:rPr>
              <a:t>Home task</a:t>
            </a:r>
            <a:endPar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13" name="Picture 8" descr="http://www.seppo.net/cartoons/albums/cartoons/environment/chemicals/kemikaalimaa_eng.jpg">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55349" y="2847161"/>
            <a:ext cx="2560942" cy="164460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110735" y="2687836"/>
            <a:ext cx="2805556" cy="338554"/>
          </a:xfrm>
          <a:prstGeom prst="rect">
            <a:avLst/>
          </a:prstGeom>
          <a:noFill/>
        </p:spPr>
        <p:txBody>
          <a:bodyPr wrap="square" lIns="91440" tIns="45720" rIns="91440" bIns="45720">
            <a:spAutoFit/>
          </a:bodyPr>
          <a:lstStyle/>
          <a:p>
            <a:pPr algn="ctr"/>
            <a:r>
              <a:rPr lang="en-US" sz="1600" b="1" dirty="0" smtClean="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rPr>
              <a:t>Soil pollution</a:t>
            </a:r>
            <a:endParaRPr lang="ru-RU" sz="1600" b="1" dirty="0">
              <a:ln w="12700">
                <a:solidFill>
                  <a:schemeClr val="tx2">
                    <a:satMod val="155000"/>
                  </a:schemeClr>
                </a:solidFill>
                <a:prstDash val="solid"/>
              </a:ln>
              <a:solidFill>
                <a:schemeClr val="tx2"/>
              </a:solidFill>
              <a:effectLst>
                <a:outerShdw blurRad="41275" dist="20320" dir="1800000" algn="tl" rotWithShape="0">
                  <a:srgbClr val="000000">
                    <a:alpha val="40000"/>
                  </a:srgbClr>
                </a:outerShdw>
              </a:effectLst>
            </a:endParaRPr>
          </a:p>
        </p:txBody>
      </p:sp>
      <p:pic>
        <p:nvPicPr>
          <p:cNvPr id="15"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82616" y="1870740"/>
            <a:ext cx="2733675" cy="277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8179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34"/>
                    </p:tgtEl>
                  </p:cond>
                </p:stCondLst>
                <p:endSync evt="end" delay="0">
                  <p:rtn val="all"/>
                </p:endSync>
                <p:childTnLst>
                  <p:par>
                    <p:cTn id="3" fill="hold">
                      <p:stCondLst>
                        <p:cond delay="0"/>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1034"/>
                                        </p:tgtEl>
                                        <p:attrNameLst>
                                          <p:attrName>ppt_w</p:attrName>
                                        </p:attrNameLst>
                                      </p:cBhvr>
                                      <p:tavLst>
                                        <p:tav tm="0">
                                          <p:val>
                                            <p:strVal val="ppt_w"/>
                                          </p:val>
                                        </p:tav>
                                        <p:tav tm="100000">
                                          <p:val>
                                            <p:fltVal val="0"/>
                                          </p:val>
                                        </p:tav>
                                      </p:tavLst>
                                    </p:anim>
                                    <p:anim calcmode="lin" valueType="num">
                                      <p:cBhvr>
                                        <p:cTn id="7" dur="1000"/>
                                        <p:tgtEl>
                                          <p:spTgt spid="1034"/>
                                        </p:tgtEl>
                                        <p:attrNameLst>
                                          <p:attrName>ppt_h</p:attrName>
                                        </p:attrNameLst>
                                      </p:cBhvr>
                                      <p:tavLst>
                                        <p:tav tm="0">
                                          <p:val>
                                            <p:strVal val="ppt_h"/>
                                          </p:val>
                                        </p:tav>
                                        <p:tav tm="100000">
                                          <p:val>
                                            <p:fltVal val="0"/>
                                          </p:val>
                                        </p:tav>
                                      </p:tavLst>
                                    </p:anim>
                                    <p:anim calcmode="lin" valueType="num">
                                      <p:cBhvr>
                                        <p:cTn id="8" dur="1000"/>
                                        <p:tgtEl>
                                          <p:spTgt spid="103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103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seq concurrent="1" nextAc="seek">
              <p:cTn id="11" restart="whenNotActive" fill="hold" evtFilter="cancelBubble" nodeType="interactiveSeq">
                <p:stCondLst>
                  <p:cond evt="onClick" delay="0">
                    <p:tgtEl>
                      <p:spTgt spid="1035"/>
                    </p:tgtEl>
                  </p:cond>
                </p:stCondLst>
                <p:endSync evt="end" delay="0">
                  <p:rtn val="all"/>
                </p:endSync>
                <p:childTnLst>
                  <p:par>
                    <p:cTn id="12" fill="hold">
                      <p:stCondLst>
                        <p:cond delay="0"/>
                      </p:stCondLst>
                      <p:childTnLst>
                        <p:par>
                          <p:cTn id="13" fill="hold">
                            <p:stCondLst>
                              <p:cond delay="0"/>
                            </p:stCondLst>
                            <p:childTnLst>
                              <p:par>
                                <p:cTn id="14" presetID="15" presetClass="exit" presetSubtype="0" fill="hold" nodeType="clickEffect">
                                  <p:stCondLst>
                                    <p:cond delay="0"/>
                                  </p:stCondLst>
                                  <p:childTnLst>
                                    <p:anim calcmode="lin" valueType="num">
                                      <p:cBhvr>
                                        <p:cTn id="15" dur="1000"/>
                                        <p:tgtEl>
                                          <p:spTgt spid="1035"/>
                                        </p:tgtEl>
                                        <p:attrNameLst>
                                          <p:attrName>ppt_w</p:attrName>
                                        </p:attrNameLst>
                                      </p:cBhvr>
                                      <p:tavLst>
                                        <p:tav tm="0">
                                          <p:val>
                                            <p:strVal val="ppt_w"/>
                                          </p:val>
                                        </p:tav>
                                        <p:tav tm="100000">
                                          <p:val>
                                            <p:fltVal val="0"/>
                                          </p:val>
                                        </p:tav>
                                      </p:tavLst>
                                    </p:anim>
                                    <p:anim calcmode="lin" valueType="num">
                                      <p:cBhvr>
                                        <p:cTn id="16" dur="1000"/>
                                        <p:tgtEl>
                                          <p:spTgt spid="1035"/>
                                        </p:tgtEl>
                                        <p:attrNameLst>
                                          <p:attrName>ppt_h</p:attrName>
                                        </p:attrNameLst>
                                      </p:cBhvr>
                                      <p:tavLst>
                                        <p:tav tm="0">
                                          <p:val>
                                            <p:strVal val="ppt_h"/>
                                          </p:val>
                                        </p:tav>
                                        <p:tav tm="100000">
                                          <p:val>
                                            <p:fltVal val="0"/>
                                          </p:val>
                                        </p:tav>
                                      </p:tavLst>
                                    </p:anim>
                                    <p:anim calcmode="lin" valueType="num">
                                      <p:cBhvr>
                                        <p:cTn id="17" dur="1000"/>
                                        <p:tgtEl>
                                          <p:spTgt spid="103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8" dur="1000"/>
                                        <p:tgtEl>
                                          <p:spTgt spid="103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9" dur="1" fill="hold">
                                          <p:stCondLst>
                                            <p:cond delay="999"/>
                                          </p:stCondLst>
                                        </p:cTn>
                                        <p:tgtEl>
                                          <p:spTgt spid="1035"/>
                                        </p:tgtEl>
                                        <p:attrNameLst>
                                          <p:attrName>style.visibility</p:attrName>
                                        </p:attrNameLst>
                                      </p:cBhvr>
                                      <p:to>
                                        <p:strVal val="hidden"/>
                                      </p:to>
                                    </p:set>
                                  </p:childTnLst>
                                </p:cTn>
                              </p:par>
                            </p:childTnLst>
                          </p:cTn>
                        </p:par>
                      </p:childTnLst>
                    </p:cTn>
                  </p:par>
                </p:childTnLst>
              </p:cTn>
              <p:nextCondLst>
                <p:cond evt="onClick" delay="0">
                  <p:tgtEl>
                    <p:spTgt spid="1035"/>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5" presetClass="exit" presetSubtype="0" fill="hold" nodeType="clickEffect">
                                  <p:stCondLst>
                                    <p:cond delay="0"/>
                                  </p:stCondLst>
                                  <p:childTnLst>
                                    <p:anim calcmode="lin" valueType="num">
                                      <p:cBhvr>
                                        <p:cTn id="24" dur="1000"/>
                                        <p:tgtEl>
                                          <p:spTgt spid="15"/>
                                        </p:tgtEl>
                                        <p:attrNameLst>
                                          <p:attrName>ppt_w</p:attrName>
                                        </p:attrNameLst>
                                      </p:cBhvr>
                                      <p:tavLst>
                                        <p:tav tm="0">
                                          <p:val>
                                            <p:strVal val="ppt_w"/>
                                          </p:val>
                                        </p:tav>
                                        <p:tav tm="100000">
                                          <p:val>
                                            <p:fltVal val="0"/>
                                          </p:val>
                                        </p:tav>
                                      </p:tavLst>
                                    </p:anim>
                                    <p:anim calcmode="lin" valueType="num">
                                      <p:cBhvr>
                                        <p:cTn id="25" dur="1000"/>
                                        <p:tgtEl>
                                          <p:spTgt spid="15"/>
                                        </p:tgtEl>
                                        <p:attrNameLst>
                                          <p:attrName>ppt_h</p:attrName>
                                        </p:attrNameLst>
                                      </p:cBhvr>
                                      <p:tavLst>
                                        <p:tav tm="0">
                                          <p:val>
                                            <p:strVal val="ppt_h"/>
                                          </p:val>
                                        </p:tav>
                                        <p:tav tm="100000">
                                          <p:val>
                                            <p:fltVal val="0"/>
                                          </p:val>
                                        </p:tav>
                                      </p:tavLst>
                                    </p:anim>
                                    <p:anim calcmode="lin" valueType="num">
                                      <p:cBhvr>
                                        <p:cTn id="26" dur="1000"/>
                                        <p:tgtEl>
                                          <p:spTgt spid="1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7" dur="1000"/>
                                        <p:tgtEl>
                                          <p:spTgt spid="1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069" y="4363671"/>
            <a:ext cx="3127270" cy="203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981401" y="238125"/>
            <a:ext cx="9371949" cy="650028"/>
          </a:xfrm>
        </p:spPr>
        <p:txBody>
          <a:bodyPr/>
          <a:lstStyle/>
          <a:p>
            <a:r>
              <a:rPr lang="en-US" dirty="0" smtClean="0"/>
              <a:t>Air pollution</a:t>
            </a:r>
            <a:endParaRPr lang="ru-RU" dirty="0"/>
          </a:p>
        </p:txBody>
      </p:sp>
      <p:pic>
        <p:nvPicPr>
          <p:cNvPr id="5" name="Picture 2" descr="http://images.clipartpanda.com/dioxin-clipart-k25333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231617"/>
            <a:ext cx="2180431" cy="19284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7400" y="4095509"/>
            <a:ext cx="1941363" cy="230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ir Pollution.3g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3238500" y="879475"/>
            <a:ext cx="6357938" cy="4621213"/>
          </a:xfrm>
        </p:spPr>
      </p:pic>
    </p:spTree>
    <p:extLst>
      <p:ext uri="{BB962C8B-B14F-4D97-AF65-F5344CB8AC3E}">
        <p14:creationId xmlns:p14="http://schemas.microsoft.com/office/powerpoint/2010/main" val="306888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8601" y="247650"/>
            <a:ext cx="9371949" cy="783378"/>
          </a:xfrm>
        </p:spPr>
        <p:txBody>
          <a:bodyPr/>
          <a:lstStyle/>
          <a:p>
            <a:r>
              <a:rPr lang="en-US" dirty="0" smtClean="0"/>
              <a:t>Air pollution</a:t>
            </a:r>
            <a:endParaRPr lang="ru-RU" dirty="0"/>
          </a:p>
        </p:txBody>
      </p:sp>
      <p:sp>
        <p:nvSpPr>
          <p:cNvPr id="3" name="Объект 2"/>
          <p:cNvSpPr>
            <a:spLocks noGrp="1"/>
          </p:cNvSpPr>
          <p:nvPr>
            <p:ph idx="1"/>
          </p:nvPr>
        </p:nvSpPr>
        <p:spPr>
          <a:xfrm>
            <a:off x="1259212" y="1419224"/>
            <a:ext cx="9353225" cy="4867276"/>
          </a:xfrm>
          <a:gradFill>
            <a:gsLst>
              <a:gs pos="0">
                <a:srgbClr val="DDEBCF"/>
              </a:gs>
              <a:gs pos="46000">
                <a:srgbClr val="9CB86E"/>
              </a:gs>
              <a:gs pos="100000">
                <a:schemeClr val="accent1"/>
              </a:gs>
            </a:gsLst>
            <a:path path="circle">
              <a:fillToRect r="100000" b="100000"/>
            </a:path>
          </a:gradFill>
        </p:spPr>
        <p:txBody>
          <a:bodyPr>
            <a:noAutofit/>
          </a:bodyPr>
          <a:lstStyle/>
          <a:p>
            <a:pPr marL="3143250" indent="0">
              <a:buNone/>
            </a:pPr>
            <a:endParaRPr lang="ru-RU" sz="2400" i="1" dirty="0" smtClean="0">
              <a:solidFill>
                <a:schemeClr val="bg2">
                  <a:lumMod val="10000"/>
                </a:schemeClr>
              </a:solidFill>
            </a:endParaRPr>
          </a:p>
          <a:p>
            <a:pPr marL="3143250" indent="0">
              <a:buNone/>
            </a:pPr>
            <a:endParaRPr lang="ru-RU" sz="2400" i="1" dirty="0" smtClean="0">
              <a:solidFill>
                <a:schemeClr val="tx2"/>
              </a:solidFill>
            </a:endParaRPr>
          </a:p>
          <a:p>
            <a:pPr marL="3143250" indent="0">
              <a:buNone/>
            </a:pPr>
            <a:endParaRPr lang="ru-RU" sz="2400" i="1" dirty="0">
              <a:solidFill>
                <a:schemeClr val="tx2"/>
              </a:solidFill>
            </a:endParaRPr>
          </a:p>
          <a:p>
            <a:pPr marL="3143250" indent="0">
              <a:buNone/>
            </a:pPr>
            <a:endParaRPr lang="ru-RU" sz="2400" i="1" dirty="0" smtClean="0">
              <a:solidFill>
                <a:schemeClr val="tx2"/>
              </a:solidFill>
            </a:endParaRPr>
          </a:p>
          <a:p>
            <a:pPr marL="3143250" indent="0">
              <a:buNone/>
            </a:pPr>
            <a:endParaRPr lang="ru-RU" sz="2400" i="1" dirty="0" smtClean="0">
              <a:solidFill>
                <a:schemeClr val="tx2"/>
              </a:solidFill>
            </a:endParaRPr>
          </a:p>
          <a:p>
            <a:pPr marL="3143250" indent="0">
              <a:buNone/>
            </a:pPr>
            <a:endParaRPr lang="ru-RU" sz="2400" i="1" dirty="0" smtClean="0">
              <a:solidFill>
                <a:schemeClr val="tx2"/>
              </a:solidFill>
            </a:endParaRPr>
          </a:p>
          <a:p>
            <a:pPr marL="3143250" indent="0">
              <a:buNone/>
            </a:pPr>
            <a:endParaRPr lang="ru-RU" sz="2400" i="1" dirty="0" smtClean="0">
              <a:solidFill>
                <a:schemeClr val="tx2"/>
              </a:solidFill>
            </a:endParaRPr>
          </a:p>
          <a:p>
            <a:pPr marL="3143250" indent="0">
              <a:buNone/>
            </a:pPr>
            <a:endParaRPr lang="ru-RU" sz="2400" i="1" dirty="0" smtClean="0">
              <a:solidFill>
                <a:schemeClr val="tx2"/>
              </a:solidFill>
            </a:endParaRPr>
          </a:p>
          <a:p>
            <a:pPr marL="3143250" indent="0">
              <a:buNone/>
            </a:pPr>
            <a:r>
              <a:rPr lang="en-US" sz="2400" i="1" dirty="0" smtClean="0">
                <a:solidFill>
                  <a:schemeClr val="tx2"/>
                </a:solidFill>
              </a:rPr>
              <a:t>Governments </a:t>
            </a:r>
            <a:r>
              <a:rPr lang="en-US" sz="2400" i="1" dirty="0">
                <a:solidFill>
                  <a:schemeClr val="tx2"/>
                </a:solidFill>
              </a:rPr>
              <a:t>are trying to reduce air pollution and are making industries use new technologies. We can use our cars less</a:t>
            </a:r>
            <a:r>
              <a:rPr lang="en-US" sz="2400" i="1" dirty="0" smtClean="0">
                <a:solidFill>
                  <a:schemeClr val="tx2"/>
                </a:solidFill>
              </a:rPr>
              <a:t>. </a:t>
            </a:r>
            <a:endParaRPr lang="ru-RU" sz="2400" dirty="0"/>
          </a:p>
        </p:txBody>
      </p:sp>
      <p:pic>
        <p:nvPicPr>
          <p:cNvPr id="2053" name="Picture 5">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5150" y="5391150"/>
            <a:ext cx="1156528"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247775" y="1413723"/>
            <a:ext cx="4629150" cy="424732"/>
          </a:xfrm>
          <a:prstGeom prst="rect">
            <a:avLst/>
          </a:prstGeom>
        </p:spPr>
        <p:txBody>
          <a:bodyPr wrap="square">
            <a:spAutoFit/>
          </a:bodyPr>
          <a:lstStyle/>
          <a:p>
            <a:pPr lvl="0">
              <a:lnSpc>
                <a:spcPct val="90000"/>
              </a:lnSpc>
              <a:spcBef>
                <a:spcPts val="1100"/>
              </a:spcBef>
            </a:pPr>
            <a:r>
              <a:rPr lang="en-US" sz="2400" dirty="0">
                <a:solidFill>
                  <a:srgbClr val="2A6CB2"/>
                </a:solidFill>
                <a:sym typeface="Webdings"/>
              </a:rPr>
              <a:t> </a:t>
            </a:r>
            <a:r>
              <a:rPr lang="en-US" sz="2400" dirty="0">
                <a:solidFill>
                  <a:srgbClr val="000000"/>
                </a:solidFill>
                <a:sym typeface="Webdings"/>
              </a:rPr>
              <a:t>W</a:t>
            </a:r>
            <a:r>
              <a:rPr lang="en-US" sz="2400" dirty="0">
                <a:solidFill>
                  <a:srgbClr val="000000"/>
                </a:solidFill>
              </a:rPr>
              <a:t>hat it is &amp; what causes it </a:t>
            </a:r>
          </a:p>
        </p:txBody>
      </p:sp>
      <p:sp>
        <p:nvSpPr>
          <p:cNvPr id="5" name="Прямоугольник 4"/>
          <p:cNvSpPr/>
          <p:nvPr/>
        </p:nvSpPr>
        <p:spPr>
          <a:xfrm>
            <a:off x="1247775" y="3032126"/>
            <a:ext cx="2901243" cy="424732"/>
          </a:xfrm>
          <a:prstGeom prst="rect">
            <a:avLst/>
          </a:prstGeom>
        </p:spPr>
        <p:txBody>
          <a:bodyPr wrap="none">
            <a:spAutoFit/>
          </a:bodyPr>
          <a:lstStyle/>
          <a:p>
            <a:pPr lvl="0">
              <a:lnSpc>
                <a:spcPct val="90000"/>
              </a:lnSpc>
              <a:spcBef>
                <a:spcPts val="1100"/>
              </a:spcBef>
            </a:pPr>
            <a:r>
              <a:rPr lang="en-US" sz="2400" dirty="0">
                <a:solidFill>
                  <a:srgbClr val="2A6CB2"/>
                </a:solidFill>
                <a:sym typeface="Webdings"/>
              </a:rPr>
              <a:t> </a:t>
            </a:r>
            <a:r>
              <a:rPr lang="en-US" sz="2400" dirty="0">
                <a:solidFill>
                  <a:srgbClr val="000000"/>
                </a:solidFill>
                <a:sym typeface="Webdings"/>
              </a:rPr>
              <a:t>W</a:t>
            </a:r>
            <a:r>
              <a:rPr lang="en-US" sz="2400" dirty="0">
                <a:solidFill>
                  <a:srgbClr val="000000"/>
                </a:solidFill>
              </a:rPr>
              <a:t>hat effects it has</a:t>
            </a:r>
          </a:p>
        </p:txBody>
      </p:sp>
      <p:sp>
        <p:nvSpPr>
          <p:cNvPr id="8" name="Прямоугольник 7"/>
          <p:cNvSpPr/>
          <p:nvPr/>
        </p:nvSpPr>
        <p:spPr>
          <a:xfrm>
            <a:off x="2952749" y="1809196"/>
            <a:ext cx="7572375" cy="1200329"/>
          </a:xfrm>
          <a:prstGeom prst="rect">
            <a:avLst/>
          </a:prstGeom>
        </p:spPr>
        <p:txBody>
          <a:bodyPr wrap="square">
            <a:spAutoFit/>
          </a:bodyPr>
          <a:lstStyle/>
          <a:p>
            <a:pPr marL="1524000">
              <a:buNone/>
            </a:pPr>
            <a:r>
              <a:rPr lang="en-US" sz="2400" i="1" dirty="0">
                <a:solidFill>
                  <a:schemeClr val="bg2">
                    <a:lumMod val="10000"/>
                  </a:schemeClr>
                </a:solidFill>
              </a:rPr>
              <a:t>It’s pollution of </a:t>
            </a:r>
            <a:r>
              <a:rPr lang="en-US" sz="2400" i="1" dirty="0">
                <a:solidFill>
                  <a:schemeClr val="tx2"/>
                </a:solidFill>
              </a:rPr>
              <a:t>the atmosphere. There’re different causes: </a:t>
            </a:r>
            <a:r>
              <a:rPr lang="en-US" sz="2400" i="1" dirty="0">
                <a:solidFill>
                  <a:schemeClr val="bg2">
                    <a:lumMod val="10000"/>
                  </a:schemeClr>
                </a:solidFill>
              </a:rPr>
              <a:t>cars burn petrol,</a:t>
            </a:r>
            <a:r>
              <a:rPr lang="en-US" sz="2400" i="1" dirty="0">
                <a:solidFill>
                  <a:schemeClr val="tx2"/>
                </a:solidFill>
              </a:rPr>
              <a:t> factories and power stations burn coal and emit toxic fumes.   </a:t>
            </a:r>
          </a:p>
        </p:txBody>
      </p:sp>
      <p:sp>
        <p:nvSpPr>
          <p:cNvPr id="9" name="Прямоугольник 8"/>
          <p:cNvSpPr/>
          <p:nvPr/>
        </p:nvSpPr>
        <p:spPr>
          <a:xfrm>
            <a:off x="3047997" y="3380120"/>
            <a:ext cx="7286625" cy="1200329"/>
          </a:xfrm>
          <a:prstGeom prst="rect">
            <a:avLst/>
          </a:prstGeom>
        </p:spPr>
        <p:txBody>
          <a:bodyPr wrap="square">
            <a:spAutoFit/>
          </a:bodyPr>
          <a:lstStyle/>
          <a:p>
            <a:pPr marL="1438275">
              <a:buNone/>
            </a:pPr>
            <a:r>
              <a:rPr lang="en-US" sz="2400" i="1" dirty="0">
                <a:solidFill>
                  <a:schemeClr val="tx2"/>
                </a:solidFill>
              </a:rPr>
              <a:t>Lots of plants, trees, animals species are poisoned or wiped out. People have breathing problems.</a:t>
            </a:r>
            <a:endParaRPr lang="en-US" sz="2400" dirty="0">
              <a:solidFill>
                <a:schemeClr val="tx2"/>
              </a:solidFill>
            </a:endParaRPr>
          </a:p>
        </p:txBody>
      </p:sp>
      <p:sp>
        <p:nvSpPr>
          <p:cNvPr id="10" name="Прямоугольник 9"/>
          <p:cNvSpPr/>
          <p:nvPr/>
        </p:nvSpPr>
        <p:spPr>
          <a:xfrm>
            <a:off x="1247775" y="4627011"/>
            <a:ext cx="6991350" cy="424732"/>
          </a:xfrm>
          <a:prstGeom prst="rect">
            <a:avLst/>
          </a:prstGeom>
        </p:spPr>
        <p:txBody>
          <a:bodyPr wrap="square">
            <a:spAutoFit/>
          </a:bodyPr>
          <a:lstStyle/>
          <a:p>
            <a:pPr lvl="0">
              <a:lnSpc>
                <a:spcPct val="90000"/>
              </a:lnSpc>
              <a:spcBef>
                <a:spcPts val="1100"/>
              </a:spcBef>
            </a:pPr>
            <a:r>
              <a:rPr lang="en-US" sz="2400" dirty="0">
                <a:solidFill>
                  <a:srgbClr val="2A6CB2"/>
                </a:solidFill>
                <a:sym typeface="Webdings"/>
              </a:rPr>
              <a:t> </a:t>
            </a:r>
            <a:r>
              <a:rPr lang="en-US" sz="2400" dirty="0">
                <a:solidFill>
                  <a:srgbClr val="000000"/>
                </a:solidFill>
                <a:sym typeface="Webdings"/>
              </a:rPr>
              <a:t>W</a:t>
            </a:r>
            <a:r>
              <a:rPr lang="en-US" sz="2400" dirty="0">
                <a:solidFill>
                  <a:srgbClr val="000000"/>
                </a:solidFill>
              </a:rPr>
              <a:t>hat governments are doing &amp; what we can do</a:t>
            </a:r>
          </a:p>
        </p:txBody>
      </p:sp>
    </p:spTree>
    <p:extLst>
      <p:ext uri="{BB962C8B-B14F-4D97-AF65-F5344CB8AC3E}">
        <p14:creationId xmlns:p14="http://schemas.microsoft.com/office/powerpoint/2010/main" val="4694753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anim calcmode="lin" valueType="num">
                                      <p:cBhvr>
                                        <p:cTn id="1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1000"/>
                                        <p:tgtEl>
                                          <p:spTgt spid="3">
                                            <p:txEl>
                                              <p:pRg st="8" end="8"/>
                                            </p:txEl>
                                          </p:spTgt>
                                        </p:tgtEl>
                                      </p:cBhvr>
                                    </p:animEffect>
                                    <p:anim calcmode="lin" valueType="num">
                                      <p:cBhvr>
                                        <p:cTn id="2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un-facts.org.uk/images/water-pollu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6700" y="4248150"/>
            <a:ext cx="2857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10026" y="238124"/>
            <a:ext cx="9371949" cy="678603"/>
          </a:xfrm>
        </p:spPr>
        <p:txBody>
          <a:bodyPr/>
          <a:lstStyle/>
          <a:p>
            <a:r>
              <a:rPr lang="en-US" dirty="0" smtClean="0"/>
              <a:t>Water pollution</a:t>
            </a:r>
            <a:endParaRPr lang="ru-RU" dirty="0"/>
          </a:p>
        </p:txBody>
      </p:sp>
      <p:pic>
        <p:nvPicPr>
          <p:cNvPr id="4100" name="Picture 4" descr="https://s-media-cache-ak0.pinimg.com/236x/c5/2c/7c/c52c7c2f73842b2042645857ef634e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1500" y="506412"/>
            <a:ext cx="22479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113" y="3872069"/>
            <a:ext cx="200977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videoplayback.3g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2528888" y="1430337"/>
            <a:ext cx="6288087" cy="3537125"/>
          </a:xfrm>
        </p:spPr>
      </p:pic>
    </p:spTree>
    <p:extLst>
      <p:ext uri="{BB962C8B-B14F-4D97-AF65-F5344CB8AC3E}">
        <p14:creationId xmlns:p14="http://schemas.microsoft.com/office/powerpoint/2010/main" val="394492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7798" y="219074"/>
            <a:ext cx="9371949" cy="773853"/>
          </a:xfrm>
        </p:spPr>
        <p:txBody>
          <a:bodyPr/>
          <a:lstStyle/>
          <a:p>
            <a:r>
              <a:rPr lang="en-US" dirty="0" smtClean="0"/>
              <a:t>Water pollution</a:t>
            </a:r>
            <a:endParaRPr lang="ru-RU" dirty="0"/>
          </a:p>
        </p:txBody>
      </p:sp>
      <p:sp>
        <p:nvSpPr>
          <p:cNvPr id="6" name="Объект 2"/>
          <p:cNvSpPr txBox="1">
            <a:spLocks/>
          </p:cNvSpPr>
          <p:nvPr/>
        </p:nvSpPr>
        <p:spPr>
          <a:xfrm>
            <a:off x="1387797" y="1299966"/>
            <a:ext cx="9353225" cy="4643633"/>
          </a:xfrm>
          <a:prstGeom prst="rect">
            <a:avLst/>
          </a:prstGeom>
          <a:gradFill>
            <a:gsLst>
              <a:gs pos="0">
                <a:srgbClr val="DDEBCF"/>
              </a:gs>
              <a:gs pos="46000">
                <a:srgbClr val="9CB86E"/>
              </a:gs>
              <a:gs pos="100000">
                <a:schemeClr val="accent1"/>
              </a:gs>
            </a:gsLst>
            <a:path path="circle">
              <a:fillToRect r="100000" b="100000"/>
            </a:path>
          </a:grad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lang="ru-RU"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ru-RU"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9pPr>
          </a:lstStyle>
          <a:p>
            <a:pPr marL="0" indent="0">
              <a:buFont typeface="Arial" panose="020B0604020202020204" pitchFamily="34" charset="0"/>
              <a:buNone/>
            </a:pPr>
            <a:endParaRPr lang="ru-RU" sz="2400" dirty="0">
              <a:solidFill>
                <a:schemeClr val="accent2"/>
              </a:solidFill>
              <a:sym typeface="Webdings"/>
            </a:endParaRPr>
          </a:p>
          <a:p>
            <a:pPr marL="0" indent="0">
              <a:buFont typeface="Arial" panose="020B0604020202020204" pitchFamily="34" charset="0"/>
              <a:buNone/>
            </a:pPr>
            <a:endParaRPr lang="ru-RU" sz="2400" dirty="0" smtClean="0">
              <a:solidFill>
                <a:schemeClr val="accent2"/>
              </a:solidFill>
              <a:sym typeface="Webdings"/>
            </a:endParaRPr>
          </a:p>
          <a:p>
            <a:pPr marL="0" indent="0">
              <a:buFont typeface="Arial" panose="020B0604020202020204" pitchFamily="34" charset="0"/>
              <a:buNone/>
            </a:pPr>
            <a:endParaRPr lang="ru-RU" sz="2400" dirty="0">
              <a:solidFill>
                <a:schemeClr val="accent2"/>
              </a:solidFill>
              <a:sym typeface="Webdings"/>
            </a:endParaRPr>
          </a:p>
          <a:p>
            <a:pPr marL="0" indent="0">
              <a:buFont typeface="Arial" panose="020B0604020202020204" pitchFamily="34" charset="0"/>
              <a:buNone/>
            </a:pPr>
            <a:endParaRPr lang="ru-RU" sz="2400" dirty="0" smtClean="0">
              <a:solidFill>
                <a:schemeClr val="accent2"/>
              </a:solidFill>
              <a:sym typeface="Webdings"/>
            </a:endParaRPr>
          </a:p>
          <a:p>
            <a:pPr marL="0" indent="0">
              <a:spcBef>
                <a:spcPts val="0"/>
              </a:spcBef>
              <a:buNone/>
            </a:pPr>
            <a:endParaRPr lang="ru-RU" sz="2400" dirty="0" smtClean="0">
              <a:solidFill>
                <a:schemeClr val="accent2"/>
              </a:solidFill>
              <a:sym typeface="Webdings"/>
            </a:endParaRPr>
          </a:p>
          <a:p>
            <a:pPr marL="0" indent="0">
              <a:spcBef>
                <a:spcPts val="0"/>
              </a:spcBef>
              <a:buNone/>
            </a:pPr>
            <a:endParaRPr lang="ru-RU" sz="2400" dirty="0" smtClean="0">
              <a:solidFill>
                <a:schemeClr val="accent2"/>
              </a:solidFill>
              <a:sym typeface="Webdings"/>
            </a:endParaRPr>
          </a:p>
          <a:p>
            <a:pPr marL="3143250" indent="0">
              <a:buNone/>
            </a:pPr>
            <a:endParaRPr lang="ru-RU" sz="2400" i="1" dirty="0" smtClean="0">
              <a:solidFill>
                <a:schemeClr val="tx2"/>
              </a:solidFill>
            </a:endParaRPr>
          </a:p>
          <a:p>
            <a:pPr marL="3143250" indent="0">
              <a:buNone/>
            </a:pPr>
            <a:endParaRPr lang="ru-RU" sz="2400" i="1" dirty="0" smtClean="0">
              <a:solidFill>
                <a:schemeClr val="tx2"/>
              </a:solidFill>
            </a:endParaRPr>
          </a:p>
          <a:p>
            <a:pPr marL="3143250" indent="0">
              <a:buNone/>
            </a:pPr>
            <a:r>
              <a:rPr lang="en-US" sz="2400" i="1" dirty="0" smtClean="0">
                <a:solidFill>
                  <a:schemeClr val="tx2"/>
                </a:solidFill>
              </a:rPr>
              <a:t>Governments are trying to reduce water pollution and are making industries use new technologies. We should use water resources </a:t>
            </a:r>
            <a:r>
              <a:rPr lang="en-US" sz="2400" i="1" dirty="0">
                <a:solidFill>
                  <a:schemeClr val="tx2"/>
                </a:solidFill>
              </a:rPr>
              <a:t>carefully</a:t>
            </a:r>
            <a:r>
              <a:rPr lang="en-US" sz="2400" i="1" dirty="0" smtClean="0">
                <a:solidFill>
                  <a:schemeClr val="tx2"/>
                </a:solidFill>
              </a:rPr>
              <a:t>.</a:t>
            </a:r>
            <a:endParaRPr lang="en-US" sz="2400" dirty="0" smtClean="0">
              <a:solidFill>
                <a:schemeClr val="tx2"/>
              </a:solidFill>
            </a:endParaRPr>
          </a:p>
          <a:p>
            <a:pPr marL="0" indent="0">
              <a:buFont typeface="Arial" panose="020B0604020202020204" pitchFamily="34" charset="0"/>
              <a:buNone/>
            </a:pPr>
            <a:endParaRPr lang="en-US" sz="2400" dirty="0" smtClean="0">
              <a:solidFill>
                <a:schemeClr val="tx2"/>
              </a:solidFill>
            </a:endParaRPr>
          </a:p>
          <a:p>
            <a:endParaRPr lang="en-US" sz="2400" dirty="0"/>
          </a:p>
        </p:txBody>
      </p:sp>
      <p:pic>
        <p:nvPicPr>
          <p:cNvPr id="7" name="Picture 5">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8975" y="5276850"/>
            <a:ext cx="1156528"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1435259" y="1299967"/>
            <a:ext cx="4629150" cy="424732"/>
          </a:xfrm>
          <a:prstGeom prst="rect">
            <a:avLst/>
          </a:prstGeom>
        </p:spPr>
        <p:txBody>
          <a:bodyPr wrap="square">
            <a:spAutoFit/>
          </a:bodyPr>
          <a:lstStyle/>
          <a:p>
            <a:pPr lvl="0">
              <a:lnSpc>
                <a:spcPct val="90000"/>
              </a:lnSpc>
              <a:spcBef>
                <a:spcPts val="1100"/>
              </a:spcBef>
            </a:pPr>
            <a:r>
              <a:rPr lang="en-US" sz="2400" dirty="0">
                <a:solidFill>
                  <a:srgbClr val="2A6CB2"/>
                </a:solidFill>
                <a:sym typeface="Webdings"/>
              </a:rPr>
              <a:t> </a:t>
            </a:r>
            <a:r>
              <a:rPr lang="en-US" sz="2400" dirty="0">
                <a:solidFill>
                  <a:srgbClr val="000000"/>
                </a:solidFill>
                <a:sym typeface="Webdings"/>
              </a:rPr>
              <a:t>W</a:t>
            </a:r>
            <a:r>
              <a:rPr lang="en-US" sz="2400" dirty="0">
                <a:solidFill>
                  <a:srgbClr val="000000"/>
                </a:solidFill>
              </a:rPr>
              <a:t>hat it is &amp; what causes it </a:t>
            </a:r>
          </a:p>
        </p:txBody>
      </p:sp>
      <p:sp>
        <p:nvSpPr>
          <p:cNvPr id="9" name="Прямоугольник 8"/>
          <p:cNvSpPr/>
          <p:nvPr/>
        </p:nvSpPr>
        <p:spPr>
          <a:xfrm>
            <a:off x="1387797" y="3144664"/>
            <a:ext cx="2901243" cy="424732"/>
          </a:xfrm>
          <a:prstGeom prst="rect">
            <a:avLst/>
          </a:prstGeom>
        </p:spPr>
        <p:txBody>
          <a:bodyPr wrap="none">
            <a:spAutoFit/>
          </a:bodyPr>
          <a:lstStyle/>
          <a:p>
            <a:pPr lvl="0">
              <a:lnSpc>
                <a:spcPct val="90000"/>
              </a:lnSpc>
              <a:spcBef>
                <a:spcPts val="1100"/>
              </a:spcBef>
            </a:pPr>
            <a:r>
              <a:rPr lang="en-US" sz="2400" dirty="0">
                <a:solidFill>
                  <a:srgbClr val="2A6CB2"/>
                </a:solidFill>
                <a:sym typeface="Webdings"/>
              </a:rPr>
              <a:t> </a:t>
            </a:r>
            <a:r>
              <a:rPr lang="en-US" sz="2400" dirty="0">
                <a:solidFill>
                  <a:srgbClr val="000000"/>
                </a:solidFill>
                <a:sym typeface="Webdings"/>
              </a:rPr>
              <a:t>W</a:t>
            </a:r>
            <a:r>
              <a:rPr lang="en-US" sz="2400" dirty="0">
                <a:solidFill>
                  <a:srgbClr val="000000"/>
                </a:solidFill>
              </a:rPr>
              <a:t>hat effects it has</a:t>
            </a:r>
          </a:p>
        </p:txBody>
      </p:sp>
      <p:sp>
        <p:nvSpPr>
          <p:cNvPr id="10" name="Прямоугольник 9"/>
          <p:cNvSpPr/>
          <p:nvPr/>
        </p:nvSpPr>
        <p:spPr>
          <a:xfrm>
            <a:off x="1387797" y="4280895"/>
            <a:ext cx="6991350" cy="424732"/>
          </a:xfrm>
          <a:prstGeom prst="rect">
            <a:avLst/>
          </a:prstGeom>
        </p:spPr>
        <p:txBody>
          <a:bodyPr wrap="square">
            <a:spAutoFit/>
          </a:bodyPr>
          <a:lstStyle/>
          <a:p>
            <a:pPr lvl="0">
              <a:lnSpc>
                <a:spcPct val="90000"/>
              </a:lnSpc>
              <a:spcBef>
                <a:spcPts val="1100"/>
              </a:spcBef>
            </a:pPr>
            <a:r>
              <a:rPr lang="en-US" sz="2400" dirty="0" smtClean="0">
                <a:solidFill>
                  <a:srgbClr val="2A6CB2"/>
                </a:solidFill>
                <a:sym typeface="Webdings"/>
              </a:rPr>
              <a:t> </a:t>
            </a:r>
            <a:r>
              <a:rPr lang="en-US" sz="2400" dirty="0">
                <a:solidFill>
                  <a:srgbClr val="000000"/>
                </a:solidFill>
                <a:sym typeface="Webdings"/>
              </a:rPr>
              <a:t>W</a:t>
            </a:r>
            <a:r>
              <a:rPr lang="en-US" sz="2400" dirty="0">
                <a:solidFill>
                  <a:srgbClr val="000000"/>
                </a:solidFill>
              </a:rPr>
              <a:t>hat governments are doing &amp; what we can do</a:t>
            </a:r>
          </a:p>
        </p:txBody>
      </p:sp>
      <p:sp>
        <p:nvSpPr>
          <p:cNvPr id="3" name="Прямоугольник 2"/>
          <p:cNvSpPr/>
          <p:nvPr/>
        </p:nvSpPr>
        <p:spPr>
          <a:xfrm>
            <a:off x="4645022" y="1578145"/>
            <a:ext cx="6096000" cy="1569660"/>
          </a:xfrm>
          <a:prstGeom prst="rect">
            <a:avLst/>
          </a:prstGeom>
        </p:spPr>
        <p:txBody>
          <a:bodyPr>
            <a:spAutoFit/>
          </a:bodyPr>
          <a:lstStyle/>
          <a:p>
            <a:pPr>
              <a:buNone/>
            </a:pPr>
            <a:r>
              <a:rPr lang="en-US" sz="2400" i="1" dirty="0">
                <a:solidFill>
                  <a:schemeClr val="bg2">
                    <a:lumMod val="10000"/>
                  </a:schemeClr>
                </a:solidFill>
              </a:rPr>
              <a:t>It’s</a:t>
            </a:r>
            <a:r>
              <a:rPr lang="en-US" sz="2400" dirty="0">
                <a:solidFill>
                  <a:schemeClr val="bg2">
                    <a:lumMod val="10000"/>
                  </a:schemeClr>
                </a:solidFill>
              </a:rPr>
              <a:t> </a:t>
            </a:r>
            <a:r>
              <a:rPr lang="en-US" sz="2400" i="1" dirty="0">
                <a:solidFill>
                  <a:schemeClr val="bg2">
                    <a:lumMod val="10000"/>
                  </a:schemeClr>
                </a:solidFill>
              </a:rPr>
              <a:t>lakes, streams, rivers, seas and oceans pollution</a:t>
            </a:r>
            <a:r>
              <a:rPr lang="en-US" sz="2400" i="1" dirty="0">
                <a:solidFill>
                  <a:schemeClr val="tx2"/>
                </a:solidFill>
              </a:rPr>
              <a:t>. There’re different causes: factories and power station’s wastes; people wash their cars in rivers, throw litter.   </a:t>
            </a:r>
          </a:p>
        </p:txBody>
      </p:sp>
      <p:sp>
        <p:nvSpPr>
          <p:cNvPr id="11" name="Прямоугольник 10"/>
          <p:cNvSpPr/>
          <p:nvPr/>
        </p:nvSpPr>
        <p:spPr>
          <a:xfrm>
            <a:off x="4400550" y="3386959"/>
            <a:ext cx="6096000" cy="830997"/>
          </a:xfrm>
          <a:prstGeom prst="rect">
            <a:avLst/>
          </a:prstGeom>
        </p:spPr>
        <p:txBody>
          <a:bodyPr>
            <a:spAutoFit/>
          </a:bodyPr>
          <a:lstStyle/>
          <a:p>
            <a:pPr marL="180975">
              <a:spcBef>
                <a:spcPts val="0"/>
              </a:spcBef>
              <a:buNone/>
            </a:pPr>
            <a:r>
              <a:rPr lang="en-US" sz="2400" i="1" dirty="0">
                <a:solidFill>
                  <a:schemeClr val="bg2">
                    <a:lumMod val="10000"/>
                  </a:schemeClr>
                </a:solidFill>
              </a:rPr>
              <a:t>It harms, kills or wipes out fish and plant species. </a:t>
            </a:r>
          </a:p>
        </p:txBody>
      </p:sp>
    </p:spTree>
    <p:extLst>
      <p:ext uri="{BB962C8B-B14F-4D97-AF65-F5344CB8AC3E}">
        <p14:creationId xmlns:p14="http://schemas.microsoft.com/office/powerpoint/2010/main" val="31848573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anim calcmode="lin" valueType="num">
                                      <p:cBhvr>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animEffect transition="in" filter="fade">
                                      <p:cBhvr>
                                        <p:cTn id="23" dur="1000"/>
                                        <p:tgtEl>
                                          <p:spTgt spid="6">
                                            <p:txEl>
                                              <p:pRg st="8" end="8"/>
                                            </p:txEl>
                                          </p:spTgt>
                                        </p:tgtEl>
                                      </p:cBhvr>
                                    </p:animEffect>
                                    <p:anim calcmode="lin" valueType="num">
                                      <p:cBhvr>
                                        <p:cTn id="2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http://thumbs.dreamstime.com/x/waste-pollution-176817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4393276"/>
            <a:ext cx="3168650" cy="224182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puserscontentstorage.blob.core.windows.net/userimages/d9f7bbac-4b9f-4b4f-94fa-1b9499a24ba9/635300643167351000_dump_jpe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6586" y="4679156"/>
            <a:ext cx="3076790" cy="195594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57651" y="276224"/>
            <a:ext cx="9371949" cy="659553"/>
          </a:xfrm>
        </p:spPr>
        <p:txBody>
          <a:bodyPr/>
          <a:lstStyle/>
          <a:p>
            <a:r>
              <a:rPr lang="en-US" dirty="0" smtClean="0"/>
              <a:t>Soil pollution</a:t>
            </a:r>
            <a:endParaRPr lang="ru-RU" dirty="0"/>
          </a:p>
        </p:txBody>
      </p:sp>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8065" y="447675"/>
            <a:ext cx="2425311"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oil Pollution-Let's bring awareness!.3g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2725821" y="1133475"/>
            <a:ext cx="6503904" cy="3971925"/>
          </a:xfrm>
        </p:spPr>
      </p:pic>
    </p:spTree>
    <p:extLst>
      <p:ext uri="{BB962C8B-B14F-4D97-AF65-F5344CB8AC3E}">
        <p14:creationId xmlns:p14="http://schemas.microsoft.com/office/powerpoint/2010/main" val="263517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7797" y="219075"/>
            <a:ext cx="9371949" cy="630978"/>
          </a:xfrm>
        </p:spPr>
        <p:txBody>
          <a:bodyPr/>
          <a:lstStyle/>
          <a:p>
            <a:r>
              <a:rPr lang="en-US" dirty="0"/>
              <a:t>Soil pollution</a:t>
            </a:r>
            <a:endParaRPr lang="ru-RU" dirty="0"/>
          </a:p>
        </p:txBody>
      </p:sp>
      <p:sp>
        <p:nvSpPr>
          <p:cNvPr id="5" name="Объект 2"/>
          <p:cNvSpPr txBox="1">
            <a:spLocks/>
          </p:cNvSpPr>
          <p:nvPr/>
        </p:nvSpPr>
        <p:spPr>
          <a:xfrm>
            <a:off x="1387797" y="1299967"/>
            <a:ext cx="9353225" cy="5034158"/>
          </a:xfrm>
          <a:prstGeom prst="rect">
            <a:avLst/>
          </a:prstGeom>
          <a:gradFill>
            <a:gsLst>
              <a:gs pos="0">
                <a:srgbClr val="DDEBCF"/>
              </a:gs>
              <a:gs pos="46000">
                <a:srgbClr val="9CB86E"/>
              </a:gs>
              <a:gs pos="100000">
                <a:schemeClr val="accent1"/>
              </a:gs>
            </a:gsLst>
            <a:path path="circle">
              <a:fillToRect r="100000" b="100000"/>
            </a:path>
          </a:gradFill>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lang="ru-RU"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ru-RU"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ru-RU" sz="1600" kern="1200">
                <a:solidFill>
                  <a:schemeClr val="tx1"/>
                </a:solidFill>
                <a:latin typeface="+mn-lt"/>
                <a:ea typeface="+mn-ea"/>
                <a:cs typeface="+mn-cs"/>
              </a:defRPr>
            </a:lvl9pPr>
          </a:lstStyle>
          <a:p>
            <a:pPr marL="0" indent="0">
              <a:buFont typeface="Arial" panose="020B0604020202020204" pitchFamily="34" charset="0"/>
              <a:buNone/>
            </a:pPr>
            <a:endParaRPr lang="ru-RU" sz="2400" dirty="0" smtClean="0">
              <a:solidFill>
                <a:schemeClr val="accent2"/>
              </a:solidFill>
              <a:sym typeface="Webdings"/>
            </a:endParaRPr>
          </a:p>
          <a:p>
            <a:pPr marL="0" indent="0">
              <a:buFont typeface="Arial" panose="020B0604020202020204" pitchFamily="34" charset="0"/>
              <a:buNone/>
            </a:pPr>
            <a:endParaRPr lang="ru-RU" sz="2400" dirty="0" smtClean="0">
              <a:solidFill>
                <a:schemeClr val="accent2"/>
              </a:solidFill>
              <a:sym typeface="Webdings"/>
            </a:endParaRPr>
          </a:p>
          <a:p>
            <a:pPr marL="0" indent="0">
              <a:buFont typeface="Arial" panose="020B0604020202020204" pitchFamily="34" charset="0"/>
              <a:buNone/>
            </a:pPr>
            <a:endParaRPr lang="ru-RU" sz="2400" dirty="0" smtClean="0">
              <a:solidFill>
                <a:schemeClr val="accent2"/>
              </a:solidFill>
              <a:sym typeface="Webdings"/>
            </a:endParaRPr>
          </a:p>
          <a:p>
            <a:pPr marL="3143250" indent="0">
              <a:spcBef>
                <a:spcPts val="0"/>
              </a:spcBef>
              <a:buNone/>
            </a:pPr>
            <a:endParaRPr lang="ru-RU" sz="2400" i="1" dirty="0" smtClean="0">
              <a:solidFill>
                <a:schemeClr val="bg2">
                  <a:lumMod val="10000"/>
                </a:schemeClr>
              </a:solidFill>
            </a:endParaRPr>
          </a:p>
          <a:p>
            <a:pPr marL="3143250" indent="0">
              <a:spcBef>
                <a:spcPts val="0"/>
              </a:spcBef>
              <a:buNone/>
            </a:pPr>
            <a:endParaRPr lang="ru-RU" sz="2400" i="1" dirty="0">
              <a:solidFill>
                <a:schemeClr val="bg2">
                  <a:lumMod val="10000"/>
                </a:schemeClr>
              </a:solidFill>
            </a:endParaRPr>
          </a:p>
          <a:p>
            <a:pPr marL="0" indent="0">
              <a:spcBef>
                <a:spcPts val="0"/>
              </a:spcBef>
              <a:buNone/>
            </a:pPr>
            <a:endParaRPr lang="ru-RU" sz="2400" dirty="0" smtClean="0">
              <a:solidFill>
                <a:schemeClr val="accent2"/>
              </a:solidFill>
              <a:sym typeface="Webdings"/>
            </a:endParaRPr>
          </a:p>
          <a:p>
            <a:pPr marL="0" indent="0">
              <a:spcBef>
                <a:spcPts val="0"/>
              </a:spcBef>
              <a:buNone/>
            </a:pPr>
            <a:endParaRPr lang="ru-RU" sz="2400" dirty="0">
              <a:solidFill>
                <a:schemeClr val="accent2"/>
              </a:solidFill>
              <a:sym typeface="Webdings"/>
            </a:endParaRPr>
          </a:p>
          <a:p>
            <a:pPr marL="0" indent="0">
              <a:spcBef>
                <a:spcPts val="0"/>
              </a:spcBef>
              <a:buNone/>
            </a:pPr>
            <a:endParaRPr lang="ru-RU" sz="2400" dirty="0" smtClean="0">
              <a:solidFill>
                <a:schemeClr val="accent2"/>
              </a:solidFill>
              <a:sym typeface="Webdings"/>
            </a:endParaRPr>
          </a:p>
          <a:p>
            <a:pPr marL="0" indent="0">
              <a:spcBef>
                <a:spcPts val="0"/>
              </a:spcBef>
              <a:buNone/>
            </a:pPr>
            <a:endParaRPr lang="en-US" sz="2400" dirty="0" smtClean="0">
              <a:solidFill>
                <a:schemeClr val="tx2"/>
              </a:solidFill>
            </a:endParaRPr>
          </a:p>
          <a:p>
            <a:pPr marL="3143250" indent="0">
              <a:buNone/>
            </a:pPr>
            <a:r>
              <a:rPr lang="en-US" sz="2400" i="1" dirty="0" smtClean="0">
                <a:solidFill>
                  <a:schemeClr val="tx2"/>
                </a:solidFill>
              </a:rPr>
              <a:t>Governments are trying to reduce soil pollution and are making industries use new technologies. We should protect soil that we use. We shouldn’t use different chemical fertilizer.</a:t>
            </a:r>
          </a:p>
          <a:p>
            <a:pPr marL="0" indent="0">
              <a:buFont typeface="Arial" panose="020B0604020202020204" pitchFamily="34" charset="0"/>
              <a:buNone/>
            </a:pPr>
            <a:endParaRPr lang="en-US" sz="2400" dirty="0" smtClean="0">
              <a:solidFill>
                <a:schemeClr val="tx2"/>
              </a:solidFill>
            </a:endParaRPr>
          </a:p>
          <a:p>
            <a:endParaRPr lang="en-US" sz="2400" dirty="0"/>
          </a:p>
        </p:txBody>
      </p:sp>
      <p:pic>
        <p:nvPicPr>
          <p:cNvPr id="6" name="Picture 5">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0400" y="5353050"/>
            <a:ext cx="1156528"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1406684" y="1299967"/>
            <a:ext cx="4629150" cy="424732"/>
          </a:xfrm>
          <a:prstGeom prst="rect">
            <a:avLst/>
          </a:prstGeom>
        </p:spPr>
        <p:txBody>
          <a:bodyPr wrap="square">
            <a:spAutoFit/>
          </a:bodyPr>
          <a:lstStyle/>
          <a:p>
            <a:pPr lvl="0">
              <a:lnSpc>
                <a:spcPct val="90000"/>
              </a:lnSpc>
              <a:spcBef>
                <a:spcPts val="1100"/>
              </a:spcBef>
            </a:pPr>
            <a:r>
              <a:rPr lang="en-US" sz="2400" dirty="0">
                <a:solidFill>
                  <a:srgbClr val="2A6CB2"/>
                </a:solidFill>
                <a:sym typeface="Webdings"/>
              </a:rPr>
              <a:t> </a:t>
            </a:r>
            <a:r>
              <a:rPr lang="en-US" sz="2400" dirty="0">
                <a:solidFill>
                  <a:srgbClr val="000000"/>
                </a:solidFill>
                <a:sym typeface="Webdings"/>
              </a:rPr>
              <a:t>W</a:t>
            </a:r>
            <a:r>
              <a:rPr lang="en-US" sz="2400" dirty="0">
                <a:solidFill>
                  <a:srgbClr val="000000"/>
                </a:solidFill>
              </a:rPr>
              <a:t>hat it is &amp; what causes it </a:t>
            </a:r>
          </a:p>
        </p:txBody>
      </p:sp>
      <p:sp>
        <p:nvSpPr>
          <p:cNvPr id="8" name="Прямоугольник 7"/>
          <p:cNvSpPr/>
          <p:nvPr/>
        </p:nvSpPr>
        <p:spPr>
          <a:xfrm>
            <a:off x="1413193" y="2900290"/>
            <a:ext cx="2901243" cy="424732"/>
          </a:xfrm>
          <a:prstGeom prst="rect">
            <a:avLst/>
          </a:prstGeom>
        </p:spPr>
        <p:txBody>
          <a:bodyPr wrap="none">
            <a:spAutoFit/>
          </a:bodyPr>
          <a:lstStyle/>
          <a:p>
            <a:pPr lvl="0">
              <a:lnSpc>
                <a:spcPct val="90000"/>
              </a:lnSpc>
              <a:spcBef>
                <a:spcPts val="1100"/>
              </a:spcBef>
            </a:pPr>
            <a:r>
              <a:rPr lang="en-US" sz="2400" dirty="0">
                <a:solidFill>
                  <a:srgbClr val="2A6CB2"/>
                </a:solidFill>
                <a:sym typeface="Webdings"/>
              </a:rPr>
              <a:t> </a:t>
            </a:r>
            <a:r>
              <a:rPr lang="en-US" sz="2400" dirty="0">
                <a:solidFill>
                  <a:srgbClr val="000000"/>
                </a:solidFill>
                <a:sym typeface="Webdings"/>
              </a:rPr>
              <a:t>W</a:t>
            </a:r>
            <a:r>
              <a:rPr lang="en-US" sz="2400" dirty="0">
                <a:solidFill>
                  <a:srgbClr val="000000"/>
                </a:solidFill>
              </a:rPr>
              <a:t>hat effects it has</a:t>
            </a:r>
          </a:p>
        </p:txBody>
      </p:sp>
      <p:sp>
        <p:nvSpPr>
          <p:cNvPr id="9" name="Прямоугольник 8"/>
          <p:cNvSpPr/>
          <p:nvPr/>
        </p:nvSpPr>
        <p:spPr>
          <a:xfrm>
            <a:off x="1387797" y="4280895"/>
            <a:ext cx="6991350" cy="424732"/>
          </a:xfrm>
          <a:prstGeom prst="rect">
            <a:avLst/>
          </a:prstGeom>
        </p:spPr>
        <p:txBody>
          <a:bodyPr wrap="square">
            <a:spAutoFit/>
          </a:bodyPr>
          <a:lstStyle/>
          <a:p>
            <a:pPr lvl="0">
              <a:lnSpc>
                <a:spcPct val="90000"/>
              </a:lnSpc>
              <a:spcBef>
                <a:spcPts val="1100"/>
              </a:spcBef>
            </a:pPr>
            <a:r>
              <a:rPr lang="en-US" sz="2400" dirty="0" smtClean="0">
                <a:solidFill>
                  <a:srgbClr val="2A6CB2"/>
                </a:solidFill>
                <a:sym typeface="Webdings"/>
              </a:rPr>
              <a:t> </a:t>
            </a:r>
            <a:r>
              <a:rPr lang="en-US" sz="2400" dirty="0">
                <a:solidFill>
                  <a:srgbClr val="000000"/>
                </a:solidFill>
                <a:sym typeface="Webdings"/>
              </a:rPr>
              <a:t>W</a:t>
            </a:r>
            <a:r>
              <a:rPr lang="en-US" sz="2400" dirty="0">
                <a:solidFill>
                  <a:srgbClr val="000000"/>
                </a:solidFill>
              </a:rPr>
              <a:t>hat governments are doing &amp; what we can do</a:t>
            </a:r>
          </a:p>
        </p:txBody>
      </p:sp>
      <p:sp>
        <p:nvSpPr>
          <p:cNvPr id="3" name="Прямоугольник 2"/>
          <p:cNvSpPr/>
          <p:nvPr/>
        </p:nvSpPr>
        <p:spPr>
          <a:xfrm>
            <a:off x="4645022" y="1652336"/>
            <a:ext cx="6096000" cy="1200329"/>
          </a:xfrm>
          <a:prstGeom prst="rect">
            <a:avLst/>
          </a:prstGeom>
        </p:spPr>
        <p:txBody>
          <a:bodyPr>
            <a:spAutoFit/>
          </a:bodyPr>
          <a:lstStyle/>
          <a:p>
            <a:pPr marL="180975">
              <a:buNone/>
            </a:pPr>
            <a:r>
              <a:rPr lang="en-US" sz="2400" i="1" dirty="0">
                <a:solidFill>
                  <a:schemeClr val="bg2">
                    <a:lumMod val="10000"/>
                  </a:schemeClr>
                </a:solidFill>
              </a:rPr>
              <a:t>It’s</a:t>
            </a:r>
            <a:r>
              <a:rPr lang="en-US" sz="2400" dirty="0">
                <a:solidFill>
                  <a:schemeClr val="bg2">
                    <a:lumMod val="10000"/>
                  </a:schemeClr>
                </a:solidFill>
              </a:rPr>
              <a:t> </a:t>
            </a:r>
            <a:r>
              <a:rPr lang="en-US" sz="2400" i="1" dirty="0">
                <a:solidFill>
                  <a:schemeClr val="bg2">
                    <a:lumMod val="10000"/>
                  </a:schemeClr>
                </a:solidFill>
              </a:rPr>
              <a:t>land pollution</a:t>
            </a:r>
            <a:r>
              <a:rPr lang="en-US" sz="2400" i="1" dirty="0">
                <a:solidFill>
                  <a:schemeClr val="tx2"/>
                </a:solidFill>
              </a:rPr>
              <a:t>. There’re different causes: factories and power station’s wastes; people use chemical fertilizer, throw litter.   </a:t>
            </a:r>
          </a:p>
        </p:txBody>
      </p:sp>
      <p:sp>
        <p:nvSpPr>
          <p:cNvPr id="4" name="Прямоугольник 3"/>
          <p:cNvSpPr/>
          <p:nvPr/>
        </p:nvSpPr>
        <p:spPr>
          <a:xfrm>
            <a:off x="4438650" y="3277397"/>
            <a:ext cx="6096000" cy="830997"/>
          </a:xfrm>
          <a:prstGeom prst="rect">
            <a:avLst/>
          </a:prstGeom>
        </p:spPr>
        <p:txBody>
          <a:bodyPr>
            <a:spAutoFit/>
          </a:bodyPr>
          <a:lstStyle/>
          <a:p>
            <a:pPr marL="361950">
              <a:spcBef>
                <a:spcPts val="0"/>
              </a:spcBef>
              <a:buNone/>
            </a:pPr>
            <a:r>
              <a:rPr lang="en-US" sz="2400" i="1" dirty="0">
                <a:solidFill>
                  <a:schemeClr val="bg2">
                    <a:lumMod val="10000"/>
                  </a:schemeClr>
                </a:solidFill>
              </a:rPr>
              <a:t>It poisons trees and plants. It harms, kills or wipes out fish and plant species</a:t>
            </a:r>
          </a:p>
        </p:txBody>
      </p:sp>
    </p:spTree>
    <p:extLst>
      <p:ext uri="{BB962C8B-B14F-4D97-AF65-F5344CB8AC3E}">
        <p14:creationId xmlns:p14="http://schemas.microsoft.com/office/powerpoint/2010/main" val="12291333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animEffect transition="in" filter="fade">
                                      <p:cBhvr>
                                        <p:cTn id="23" dur="1000"/>
                                        <p:tgtEl>
                                          <p:spTgt spid="5">
                                            <p:txEl>
                                              <p:pRg st="9" end="9"/>
                                            </p:txEl>
                                          </p:spTgt>
                                        </p:tgtEl>
                                      </p:cBhvr>
                                    </p:animEffect>
                                    <p:anim calcmode="lin" valueType="num">
                                      <p:cBhvr>
                                        <p:cTn id="24"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524326" y="342900"/>
            <a:ext cx="9371949" cy="688128"/>
          </a:xfrm>
        </p:spPr>
        <p:txBody>
          <a:bodyPr/>
          <a:lstStyle/>
          <a:p>
            <a:r>
              <a:rPr lang="en-US" dirty="0" smtClean="0"/>
              <a:t>Home task</a:t>
            </a:r>
            <a:endParaRPr lang="ru-RU" dirty="0"/>
          </a:p>
        </p:txBody>
      </p:sp>
      <p:sp>
        <p:nvSpPr>
          <p:cNvPr id="5" name="Объект 4"/>
          <p:cNvSpPr>
            <a:spLocks noGrp="1"/>
          </p:cNvSpPr>
          <p:nvPr>
            <p:ph idx="1"/>
          </p:nvPr>
        </p:nvSpPr>
        <p:spPr/>
        <p:txBody>
          <a:bodyPr/>
          <a:lstStyle/>
          <a:p>
            <a:pPr marL="0" indent="0">
              <a:buNone/>
            </a:pPr>
            <a:r>
              <a:rPr lang="en-US" dirty="0" smtClean="0">
                <a:solidFill>
                  <a:schemeClr val="tx2"/>
                </a:solidFill>
              </a:rPr>
              <a:t>Continue your  work </a:t>
            </a:r>
            <a:r>
              <a:rPr lang="en-US" dirty="0">
                <a:solidFill>
                  <a:schemeClr val="tx2"/>
                </a:solidFill>
              </a:rPr>
              <a:t>in groups. Collect information </a:t>
            </a:r>
            <a:r>
              <a:rPr lang="en-US" dirty="0" smtClean="0">
                <a:solidFill>
                  <a:schemeClr val="tx2"/>
                </a:solidFill>
              </a:rPr>
              <a:t>about what </a:t>
            </a:r>
            <a:r>
              <a:rPr lang="en-US" dirty="0">
                <a:solidFill>
                  <a:schemeClr val="tx2"/>
                </a:solidFill>
              </a:rPr>
              <a:t>we can do to solve the </a:t>
            </a:r>
            <a:r>
              <a:rPr lang="en-US" dirty="0" smtClean="0">
                <a:solidFill>
                  <a:schemeClr val="tx2"/>
                </a:solidFill>
              </a:rPr>
              <a:t>problem you </a:t>
            </a:r>
            <a:r>
              <a:rPr lang="en-US" dirty="0" smtClean="0">
                <a:solidFill>
                  <a:schemeClr val="tx2"/>
                </a:solidFill>
              </a:rPr>
              <a:t>have made </a:t>
            </a:r>
            <a:r>
              <a:rPr lang="en-US" dirty="0" smtClean="0">
                <a:solidFill>
                  <a:schemeClr val="tx2"/>
                </a:solidFill>
              </a:rPr>
              <a:t>the notes about and </a:t>
            </a:r>
            <a:r>
              <a:rPr lang="en-US" dirty="0">
                <a:solidFill>
                  <a:schemeClr val="tx2"/>
                </a:solidFill>
              </a:rPr>
              <a:t>present it to the class. </a:t>
            </a:r>
            <a:r>
              <a:rPr lang="en-US" dirty="0" smtClean="0">
                <a:solidFill>
                  <a:schemeClr val="tx2"/>
                </a:solidFill>
              </a:rPr>
              <a:t>Draw pictures </a:t>
            </a:r>
            <a:r>
              <a:rPr lang="en-US" dirty="0">
                <a:solidFill>
                  <a:schemeClr val="tx2"/>
                </a:solidFill>
              </a:rPr>
              <a:t>to show some of the things </a:t>
            </a:r>
            <a:r>
              <a:rPr lang="en-US" dirty="0" smtClean="0">
                <a:solidFill>
                  <a:schemeClr val="tx2"/>
                </a:solidFill>
              </a:rPr>
              <a:t>we can </a:t>
            </a:r>
            <a:r>
              <a:rPr lang="en-US" dirty="0">
                <a:solidFill>
                  <a:schemeClr val="tx2"/>
                </a:solidFill>
              </a:rPr>
              <a:t>do</a:t>
            </a:r>
            <a:r>
              <a:rPr lang="en-US" dirty="0" smtClean="0">
                <a:solidFill>
                  <a:schemeClr val="tx2"/>
                </a:solidFill>
              </a:rPr>
              <a:t>. Tell </a:t>
            </a:r>
            <a:r>
              <a:rPr lang="en-US" dirty="0">
                <a:solidFill>
                  <a:schemeClr val="tx2"/>
                </a:solidFill>
              </a:rPr>
              <a:t>about it. If you tell without </a:t>
            </a:r>
            <a:r>
              <a:rPr lang="en-US" dirty="0" smtClean="0">
                <a:solidFill>
                  <a:schemeClr val="tx2"/>
                </a:solidFill>
              </a:rPr>
              <a:t>mistakes, you will get </a:t>
            </a:r>
            <a:r>
              <a:rPr lang="en-US" dirty="0">
                <a:solidFill>
                  <a:schemeClr val="tx2"/>
                </a:solidFill>
              </a:rPr>
              <a:t>an excellent mark. If you tell </a:t>
            </a:r>
            <a:r>
              <a:rPr lang="en-US">
                <a:solidFill>
                  <a:schemeClr val="tx2"/>
                </a:solidFill>
              </a:rPr>
              <a:t>and </a:t>
            </a:r>
            <a:r>
              <a:rPr lang="en-US" smtClean="0">
                <a:solidFill>
                  <a:schemeClr val="tx2"/>
                </a:solidFill>
              </a:rPr>
              <a:t>make some </a:t>
            </a:r>
            <a:r>
              <a:rPr lang="en-US" dirty="0">
                <a:solidFill>
                  <a:schemeClr val="tx2"/>
                </a:solidFill>
              </a:rPr>
              <a:t>mistakes</a:t>
            </a:r>
            <a:r>
              <a:rPr lang="en-US">
                <a:solidFill>
                  <a:schemeClr val="tx2"/>
                </a:solidFill>
              </a:rPr>
              <a:t>, </a:t>
            </a:r>
            <a:r>
              <a:rPr lang="en-US" smtClean="0">
                <a:solidFill>
                  <a:schemeClr val="tx2"/>
                </a:solidFill>
              </a:rPr>
              <a:t>it’s a </a:t>
            </a:r>
            <a:r>
              <a:rPr lang="en-US" dirty="0">
                <a:solidFill>
                  <a:schemeClr val="tx2"/>
                </a:solidFill>
              </a:rPr>
              <a:t>good mark. But if “3” is enough for you, you may only write the text. </a:t>
            </a:r>
            <a:endParaRPr lang="ru-RU" dirty="0">
              <a:solidFill>
                <a:schemeClr val="tx2"/>
              </a:solidFill>
            </a:endParaRPr>
          </a:p>
          <a:p>
            <a:pPr marL="0" indent="0">
              <a:buNone/>
            </a:pPr>
            <a:endParaRPr lang="ru-RU" dirty="0">
              <a:solidFill>
                <a:schemeClr val="tx2"/>
              </a:solidFill>
            </a:endParaRPr>
          </a:p>
        </p:txBody>
      </p:sp>
    </p:spTree>
    <p:extLst>
      <p:ext uri="{BB962C8B-B14F-4D97-AF65-F5344CB8AC3E}">
        <p14:creationId xmlns:p14="http://schemas.microsoft.com/office/powerpoint/2010/main" val="375262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азвание 1"/>
          <p:cNvSpPr>
            <a:spLocks noGrp="1"/>
          </p:cNvSpPr>
          <p:nvPr>
            <p:ph type="title"/>
          </p:nvPr>
        </p:nvSpPr>
        <p:spPr>
          <a:xfrm>
            <a:off x="1761302" y="2066925"/>
            <a:ext cx="6949440" cy="1940206"/>
          </a:xfrm>
        </p:spPr>
        <p:txBody>
          <a:bodyPr>
            <a:normAutofit/>
          </a:bodyPr>
          <a:lstStyle/>
          <a:p>
            <a:pPr algn="ctr"/>
            <a:r>
              <a:rPr lang="en-US" sz="5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Thank you for your attention!!! </a:t>
            </a:r>
            <a:endParaRPr lang="ru-RU"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4073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609603" y="0"/>
            <a:ext cx="11029950" cy="792903"/>
          </a:xfrm>
        </p:spPr>
        <p:txBody>
          <a:bodyPr>
            <a:normAutofit/>
          </a:bodyPr>
          <a:lstStyle/>
          <a:p>
            <a:r>
              <a:rPr lang="en-US" sz="3200" dirty="0"/>
              <a:t>Look at </a:t>
            </a:r>
            <a:r>
              <a:rPr lang="en-US" sz="3200" dirty="0" smtClean="0"/>
              <a:t>new words and </a:t>
            </a:r>
            <a:r>
              <a:rPr lang="en-US" sz="3200" dirty="0"/>
              <a:t>at </a:t>
            </a:r>
            <a:r>
              <a:rPr lang="en-US" sz="3200" dirty="0" smtClean="0"/>
              <a:t>the pictures and </a:t>
            </a:r>
            <a:r>
              <a:rPr lang="en-US" sz="3200" dirty="0"/>
              <a:t>answer </a:t>
            </a:r>
            <a:r>
              <a:rPr lang="en-US" sz="3200" dirty="0" smtClean="0"/>
              <a:t>the questions </a:t>
            </a:r>
            <a:endParaRPr lang="ru-RU" sz="3200" dirty="0"/>
          </a:p>
        </p:txBody>
      </p:sp>
      <p:sp>
        <p:nvSpPr>
          <p:cNvPr id="3" name="Объект 2"/>
          <p:cNvSpPr>
            <a:spLocks noGrp="1"/>
          </p:cNvSpPr>
          <p:nvPr>
            <p:ph idx="1"/>
          </p:nvPr>
        </p:nvSpPr>
        <p:spPr>
          <a:xfrm>
            <a:off x="391143" y="930290"/>
            <a:ext cx="8267699" cy="1671833"/>
          </a:xfrm>
        </p:spPr>
        <p:txBody>
          <a:bodyPr numCol="1">
            <a:noAutofit/>
          </a:bodyPr>
          <a:lstStyle/>
          <a:p>
            <a:pPr>
              <a:lnSpc>
                <a:spcPct val="100000"/>
              </a:lnSpc>
            </a:pPr>
            <a:r>
              <a:rPr lang="en-US" sz="1600" i="1" dirty="0" smtClean="0">
                <a:solidFill>
                  <a:schemeClr val="tx1">
                    <a:lumMod val="50000"/>
                  </a:schemeClr>
                </a:solidFill>
              </a:rPr>
              <a:t>Ecology</a:t>
            </a:r>
            <a:endParaRPr lang="ru-RU" sz="1600" dirty="0" smtClean="0">
              <a:solidFill>
                <a:schemeClr val="tx1">
                  <a:lumMod val="50000"/>
                </a:schemeClr>
              </a:solidFill>
            </a:endParaRPr>
          </a:p>
          <a:p>
            <a:pPr>
              <a:lnSpc>
                <a:spcPct val="100000"/>
              </a:lnSpc>
            </a:pPr>
            <a:r>
              <a:rPr lang="en-US" sz="1600" i="1" dirty="0" smtClean="0">
                <a:solidFill>
                  <a:schemeClr val="tx1">
                    <a:lumMod val="50000"/>
                  </a:schemeClr>
                </a:solidFill>
              </a:rPr>
              <a:t>Environment</a:t>
            </a:r>
            <a:endParaRPr lang="ru-RU" sz="1600" dirty="0" smtClean="0">
              <a:solidFill>
                <a:schemeClr val="tx1">
                  <a:lumMod val="50000"/>
                </a:schemeClr>
              </a:solidFill>
            </a:endParaRPr>
          </a:p>
          <a:p>
            <a:pPr>
              <a:lnSpc>
                <a:spcPct val="100000"/>
              </a:lnSpc>
            </a:pPr>
            <a:r>
              <a:rPr lang="en-US" sz="1600" i="1" dirty="0" smtClean="0">
                <a:solidFill>
                  <a:schemeClr val="tx1">
                    <a:lumMod val="50000"/>
                  </a:schemeClr>
                </a:solidFill>
              </a:rPr>
              <a:t>Green issues</a:t>
            </a:r>
            <a:endParaRPr lang="ru-RU" sz="1600" dirty="0" smtClean="0">
              <a:solidFill>
                <a:schemeClr val="tx1">
                  <a:lumMod val="50000"/>
                </a:schemeClr>
              </a:solidFill>
            </a:endParaRPr>
          </a:p>
          <a:p>
            <a:pPr>
              <a:lnSpc>
                <a:spcPct val="100000"/>
              </a:lnSpc>
            </a:pPr>
            <a:r>
              <a:rPr lang="en-US" sz="1600" i="1" dirty="0" smtClean="0">
                <a:solidFill>
                  <a:schemeClr val="tx1">
                    <a:lumMod val="50000"/>
                  </a:schemeClr>
                </a:solidFill>
              </a:rPr>
              <a:t>Pollution</a:t>
            </a:r>
            <a:endParaRPr lang="ru-RU" sz="1600" dirty="0" smtClean="0">
              <a:solidFill>
                <a:schemeClr val="tx1">
                  <a:lumMod val="50000"/>
                </a:schemeClr>
              </a:solidFill>
            </a:endParaRPr>
          </a:p>
          <a:p>
            <a:pPr>
              <a:lnSpc>
                <a:spcPct val="100000"/>
              </a:lnSpc>
            </a:pPr>
            <a:r>
              <a:rPr lang="en-US" sz="1600" i="1" dirty="0" smtClean="0">
                <a:solidFill>
                  <a:schemeClr val="tx1">
                    <a:lumMod val="50000"/>
                  </a:schemeClr>
                </a:solidFill>
              </a:rPr>
              <a:t>A power station/factory</a:t>
            </a:r>
            <a:endParaRPr lang="ru-RU" sz="1600" dirty="0" smtClean="0">
              <a:solidFill>
                <a:schemeClr val="tx1">
                  <a:lumMod val="50000"/>
                </a:schemeClr>
              </a:solidFill>
            </a:endParaRPr>
          </a:p>
          <a:p>
            <a:pPr>
              <a:lnSpc>
                <a:spcPct val="100000"/>
              </a:lnSpc>
            </a:pPr>
            <a:r>
              <a:rPr lang="en-US" sz="1600" i="1" dirty="0" smtClean="0">
                <a:solidFill>
                  <a:schemeClr val="tx1">
                    <a:lumMod val="50000"/>
                  </a:schemeClr>
                </a:solidFill>
              </a:rPr>
              <a:t>Toxic fumes</a:t>
            </a:r>
            <a:endParaRPr lang="ru-RU" sz="1600" dirty="0" smtClean="0">
              <a:solidFill>
                <a:schemeClr val="tx1">
                  <a:lumMod val="50000"/>
                </a:schemeClr>
              </a:solidFill>
            </a:endParaRPr>
          </a:p>
          <a:p>
            <a:pPr>
              <a:lnSpc>
                <a:spcPct val="100000"/>
              </a:lnSpc>
            </a:pPr>
            <a:r>
              <a:rPr lang="en-US" sz="1600" i="1" dirty="0" smtClean="0">
                <a:solidFill>
                  <a:schemeClr val="tx1">
                    <a:lumMod val="50000"/>
                  </a:schemeClr>
                </a:solidFill>
              </a:rPr>
              <a:t>Factory </a:t>
            </a:r>
            <a:r>
              <a:rPr lang="en-US" sz="1600" i="1" dirty="0">
                <a:solidFill>
                  <a:schemeClr val="tx1">
                    <a:lumMod val="50000"/>
                  </a:schemeClr>
                </a:solidFill>
              </a:rPr>
              <a:t>waste</a:t>
            </a:r>
            <a:endParaRPr lang="ru-RU" sz="1600" dirty="0">
              <a:solidFill>
                <a:schemeClr val="tx1">
                  <a:lumMod val="50000"/>
                </a:schemeClr>
              </a:solidFill>
            </a:endParaRPr>
          </a:p>
          <a:p>
            <a:pPr>
              <a:lnSpc>
                <a:spcPct val="100000"/>
              </a:lnSpc>
            </a:pPr>
            <a:r>
              <a:rPr lang="en-US" sz="1600" i="1" dirty="0">
                <a:solidFill>
                  <a:schemeClr val="tx1">
                    <a:lumMod val="50000"/>
                  </a:schemeClr>
                </a:solidFill>
              </a:rPr>
              <a:t>A</a:t>
            </a:r>
            <a:r>
              <a:rPr lang="en-US" sz="1600" i="1" dirty="0" smtClean="0">
                <a:solidFill>
                  <a:schemeClr val="tx1">
                    <a:lumMod val="50000"/>
                  </a:schemeClr>
                </a:solidFill>
              </a:rPr>
              <a:t>cid </a:t>
            </a:r>
            <a:r>
              <a:rPr lang="en-US" sz="1600" i="1" dirty="0">
                <a:solidFill>
                  <a:schemeClr val="tx1">
                    <a:lumMod val="50000"/>
                  </a:schemeClr>
                </a:solidFill>
              </a:rPr>
              <a:t>rain</a:t>
            </a:r>
            <a:endParaRPr lang="ru-RU" sz="1600" dirty="0">
              <a:solidFill>
                <a:schemeClr val="tx1">
                  <a:lumMod val="50000"/>
                </a:schemeClr>
              </a:solidFill>
            </a:endParaRPr>
          </a:p>
          <a:p>
            <a:pPr>
              <a:lnSpc>
                <a:spcPct val="100000"/>
              </a:lnSpc>
            </a:pPr>
            <a:r>
              <a:rPr lang="en-US" sz="1600" i="1" dirty="0" smtClean="0">
                <a:solidFill>
                  <a:schemeClr val="tx1">
                    <a:lumMod val="50000"/>
                  </a:schemeClr>
                </a:solidFill>
              </a:rPr>
              <a:t>Polluted </a:t>
            </a:r>
            <a:r>
              <a:rPr lang="en-US" sz="1600" i="1" dirty="0">
                <a:solidFill>
                  <a:schemeClr val="tx1">
                    <a:lumMod val="50000"/>
                  </a:schemeClr>
                </a:solidFill>
              </a:rPr>
              <a:t>clouds</a:t>
            </a:r>
            <a:endParaRPr lang="ru-RU" sz="1600" dirty="0">
              <a:solidFill>
                <a:schemeClr val="tx1">
                  <a:lumMod val="50000"/>
                </a:schemeClr>
              </a:solidFill>
            </a:endParaRPr>
          </a:p>
          <a:p>
            <a:pPr>
              <a:lnSpc>
                <a:spcPct val="100000"/>
              </a:lnSpc>
            </a:pPr>
            <a:r>
              <a:rPr lang="en-US" sz="1600" i="1" dirty="0">
                <a:solidFill>
                  <a:schemeClr val="tx1">
                    <a:lumMod val="50000"/>
                  </a:schemeClr>
                </a:solidFill>
              </a:rPr>
              <a:t>L</a:t>
            </a:r>
            <a:r>
              <a:rPr lang="en-US" sz="1600" i="1" dirty="0" smtClean="0">
                <a:solidFill>
                  <a:schemeClr val="tx1">
                    <a:lumMod val="50000"/>
                  </a:schemeClr>
                </a:solidFill>
              </a:rPr>
              <a:t>oss </a:t>
            </a:r>
            <a:r>
              <a:rPr lang="en-US" sz="1600" i="1" dirty="0">
                <a:solidFill>
                  <a:schemeClr val="tx1">
                    <a:lumMod val="50000"/>
                  </a:schemeClr>
                </a:solidFill>
              </a:rPr>
              <a:t>of natural habitats</a:t>
            </a:r>
            <a:endParaRPr lang="ru-RU" sz="1600" dirty="0">
              <a:solidFill>
                <a:schemeClr val="tx1">
                  <a:lumMod val="50000"/>
                </a:schemeClr>
              </a:solidFill>
            </a:endParaRPr>
          </a:p>
          <a:p>
            <a:pPr>
              <a:lnSpc>
                <a:spcPct val="100000"/>
              </a:lnSpc>
            </a:pPr>
            <a:r>
              <a:rPr lang="en-US" sz="1600" i="1" dirty="0">
                <a:solidFill>
                  <a:schemeClr val="tx1">
                    <a:lumMod val="50000"/>
                  </a:schemeClr>
                </a:solidFill>
              </a:rPr>
              <a:t>A</a:t>
            </a:r>
            <a:r>
              <a:rPr lang="en-US" sz="1600" i="1" dirty="0" smtClean="0">
                <a:solidFill>
                  <a:schemeClr val="tx1">
                    <a:lumMod val="50000"/>
                  </a:schemeClr>
                </a:solidFill>
              </a:rPr>
              <a:t>ir</a:t>
            </a:r>
            <a:r>
              <a:rPr lang="en-US" sz="1600" i="1" dirty="0">
                <a:solidFill>
                  <a:schemeClr val="tx1">
                    <a:lumMod val="50000"/>
                  </a:schemeClr>
                </a:solidFill>
              </a:rPr>
              <a:t>, water and soil pollution</a:t>
            </a:r>
            <a:endParaRPr lang="ru-RU" sz="1600" dirty="0">
              <a:solidFill>
                <a:schemeClr val="tx1">
                  <a:lumMod val="50000"/>
                </a:schemeClr>
              </a:solidFill>
            </a:endParaRPr>
          </a:p>
          <a:p>
            <a:pPr>
              <a:lnSpc>
                <a:spcPct val="100000"/>
              </a:lnSpc>
            </a:pPr>
            <a:r>
              <a:rPr lang="en-US" sz="1600" i="1" dirty="0">
                <a:solidFill>
                  <a:schemeClr val="tx1">
                    <a:lumMod val="50000"/>
                  </a:schemeClr>
                </a:solidFill>
              </a:rPr>
              <a:t>F</a:t>
            </a:r>
            <a:r>
              <a:rPr lang="en-US" sz="1600" i="1" dirty="0" smtClean="0">
                <a:solidFill>
                  <a:schemeClr val="tx1">
                    <a:lumMod val="50000"/>
                  </a:schemeClr>
                </a:solidFill>
              </a:rPr>
              <a:t>ish </a:t>
            </a:r>
            <a:r>
              <a:rPr lang="en-US" sz="1600" i="1" dirty="0">
                <a:solidFill>
                  <a:schemeClr val="tx1">
                    <a:lumMod val="50000"/>
                  </a:schemeClr>
                </a:solidFill>
              </a:rPr>
              <a:t>and plant species dying</a:t>
            </a:r>
            <a:endParaRPr lang="ru-RU" sz="1600" dirty="0">
              <a:solidFill>
                <a:schemeClr val="tx1">
                  <a:lumMod val="50000"/>
                </a:schemeClr>
              </a:solidFill>
            </a:endParaRPr>
          </a:p>
        </p:txBody>
      </p:sp>
      <p:pic>
        <p:nvPicPr>
          <p:cNvPr id="1027" name="Picture 3" descr="C:\Users\Александр\Desktop\экология\environmen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765" y="1044380"/>
            <a:ext cx="6715126" cy="4457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Александр\Desktop\экология\6127181-the-world-should-be-saved-by-the-creator-Stock-Photo-environmental-protection-ecolog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86" y="1143468"/>
            <a:ext cx="5657263" cy="426561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Александр\Desktop\экология\799px-CrumpleEar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110" y="999073"/>
            <a:ext cx="6006435" cy="45028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Александр\Desktop\экология\acid_rain.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703" y="1202632"/>
            <a:ext cx="3913137" cy="40957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Александр\Desktop\экология\greenpeace-river-pois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0857" y="1340380"/>
            <a:ext cx="5804939" cy="38655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Александр\Desktop\экология\pollu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993" y="1247940"/>
            <a:ext cx="6596670" cy="395800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Александр\Desktop\экология\скачанные файлы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1561" y="1411073"/>
            <a:ext cx="4867275" cy="36317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4025233" y="930290"/>
            <a:ext cx="7596190" cy="474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86683" y="5631666"/>
            <a:ext cx="7738142" cy="461665"/>
          </a:xfrm>
          <a:prstGeom prst="rect">
            <a:avLst/>
          </a:prstGeom>
        </p:spPr>
        <p:txBody>
          <a:bodyPr wrap="square">
            <a:spAutoFit/>
          </a:bodyPr>
          <a:lstStyle/>
          <a:p>
            <a:r>
              <a:rPr lang="en-US" sz="2400" dirty="0">
                <a:solidFill>
                  <a:schemeClr val="bg2">
                    <a:lumMod val="10000"/>
                  </a:schemeClr>
                </a:solidFill>
              </a:rPr>
              <a:t>What are we going to talk about? </a:t>
            </a:r>
            <a:endParaRPr lang="ru-RU" sz="2400" dirty="0">
              <a:solidFill>
                <a:schemeClr val="bg2">
                  <a:lumMod val="10000"/>
                </a:schemeClr>
              </a:solidFill>
            </a:endParaRPr>
          </a:p>
        </p:txBody>
      </p:sp>
      <p:sp>
        <p:nvSpPr>
          <p:cNvPr id="6" name="Прямоугольник 5"/>
          <p:cNvSpPr/>
          <p:nvPr/>
        </p:nvSpPr>
        <p:spPr>
          <a:xfrm>
            <a:off x="4255754" y="6093331"/>
            <a:ext cx="7782035" cy="461665"/>
          </a:xfrm>
          <a:prstGeom prst="rect">
            <a:avLst/>
          </a:prstGeom>
        </p:spPr>
        <p:txBody>
          <a:bodyPr wrap="square">
            <a:spAutoFit/>
          </a:bodyPr>
          <a:lstStyle/>
          <a:p>
            <a:pPr algn="r"/>
            <a:r>
              <a:rPr lang="en-US" sz="2400" dirty="0" smtClean="0">
                <a:solidFill>
                  <a:schemeClr val="bg2">
                    <a:lumMod val="10000"/>
                  </a:schemeClr>
                </a:solidFill>
              </a:rPr>
              <a:t>Why </a:t>
            </a:r>
            <a:r>
              <a:rPr lang="en-US" sz="2400" dirty="0">
                <a:solidFill>
                  <a:schemeClr val="bg2">
                    <a:lumMod val="10000"/>
                  </a:schemeClr>
                </a:solidFill>
              </a:rPr>
              <a:t>are </a:t>
            </a:r>
            <a:r>
              <a:rPr lang="en-US" sz="2400" dirty="0" smtClean="0">
                <a:solidFill>
                  <a:schemeClr val="bg2">
                    <a:lumMod val="10000"/>
                  </a:schemeClr>
                </a:solidFill>
              </a:rPr>
              <a:t>we going </a:t>
            </a:r>
            <a:r>
              <a:rPr lang="en-US" sz="2400" dirty="0">
                <a:solidFill>
                  <a:schemeClr val="bg2">
                    <a:lumMod val="10000"/>
                  </a:schemeClr>
                </a:solidFill>
              </a:rPr>
              <a:t>to talk about it? </a:t>
            </a:r>
            <a:endParaRPr lang="ru-RU" sz="2400" dirty="0">
              <a:solidFill>
                <a:schemeClr val="bg2">
                  <a:lumMod val="10000"/>
                </a:schemeClr>
              </a:solidFill>
            </a:endParaRPr>
          </a:p>
        </p:txBody>
      </p:sp>
      <p:sp>
        <p:nvSpPr>
          <p:cNvPr id="4" name="Скругленная прямоугольная выноска 3"/>
          <p:cNvSpPr/>
          <p:nvPr/>
        </p:nvSpPr>
        <p:spPr>
          <a:xfrm>
            <a:off x="3462386" y="3964418"/>
            <a:ext cx="3176539" cy="1444662"/>
          </a:xfrm>
          <a:prstGeom prst="wedgeRoundRectCallout">
            <a:avLst>
              <a:gd name="adj1" fmla="val -26189"/>
              <a:gd name="adj2" fmla="val 674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Today we are going to talk </a:t>
            </a:r>
            <a:r>
              <a:rPr lang="en-US" dirty="0" smtClean="0"/>
              <a:t>about the </a:t>
            </a:r>
            <a:r>
              <a:rPr lang="en-US" dirty="0"/>
              <a:t>causes of pollution and how we can save the Earth. </a:t>
            </a:r>
            <a:endParaRPr lang="ru-RU" dirty="0"/>
          </a:p>
        </p:txBody>
      </p:sp>
      <p:sp>
        <p:nvSpPr>
          <p:cNvPr id="7" name="Скругленная прямоугольная выноска 6"/>
          <p:cNvSpPr/>
          <p:nvPr/>
        </p:nvSpPr>
        <p:spPr>
          <a:xfrm>
            <a:off x="7681270" y="4488025"/>
            <a:ext cx="2397102" cy="1326394"/>
          </a:xfrm>
          <a:prstGeom prst="wedgeRoundRectCallout">
            <a:avLst>
              <a:gd name="adj1" fmla="val 19830"/>
              <a:gd name="adj2" fmla="val 750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Because the  </a:t>
            </a:r>
            <a:r>
              <a:rPr lang="en-US" dirty="0"/>
              <a:t>problems of pollution are very serious and actual now</a:t>
            </a:r>
            <a:endParaRPr lang="ru-RU" dirty="0"/>
          </a:p>
        </p:txBody>
      </p:sp>
    </p:spTree>
    <p:extLst>
      <p:ext uri="{BB962C8B-B14F-4D97-AF65-F5344CB8AC3E}">
        <p14:creationId xmlns:p14="http://schemas.microsoft.com/office/powerpoint/2010/main" val="162871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500"/>
                                        <p:tgtEl>
                                          <p:spTgt spid="1027"/>
                                        </p:tgtEl>
                                      </p:cBhvr>
                                    </p:animEffect>
                                  </p:childTnLst>
                                </p:cTn>
                              </p:par>
                            </p:childTnLst>
                          </p:cTn>
                        </p:par>
                        <p:par>
                          <p:cTn id="8" fill="hold">
                            <p:stCondLst>
                              <p:cond delay="500"/>
                            </p:stCondLst>
                            <p:childTnLst>
                              <p:par>
                                <p:cTn id="9" presetID="22" presetClass="exit" presetSubtype="4" fill="hold" nodeType="afterEffect">
                                  <p:stCondLst>
                                    <p:cond delay="800"/>
                                  </p:stCondLst>
                                  <p:childTnLst>
                                    <p:animEffect transition="out" filter="wipe(down)">
                                      <p:cBhvr>
                                        <p:cTn id="10" dur="500"/>
                                        <p:tgtEl>
                                          <p:spTgt spid="1027"/>
                                        </p:tgtEl>
                                      </p:cBhvr>
                                    </p:animEffect>
                                    <p:set>
                                      <p:cBhvr>
                                        <p:cTn id="11" dur="1" fill="hold">
                                          <p:stCondLst>
                                            <p:cond delay="499"/>
                                          </p:stCondLst>
                                        </p:cTn>
                                        <p:tgtEl>
                                          <p:spTgt spid="1027"/>
                                        </p:tgtEl>
                                        <p:attrNameLst>
                                          <p:attrName>style.visibility</p:attrName>
                                        </p:attrNameLst>
                                      </p:cBhvr>
                                      <p:to>
                                        <p:strVal val="hidden"/>
                                      </p:to>
                                    </p:set>
                                  </p:childTnLst>
                                </p:cTn>
                              </p:par>
                            </p:childTnLst>
                          </p:cTn>
                        </p:par>
                        <p:par>
                          <p:cTn id="12" fill="hold">
                            <p:stCondLst>
                              <p:cond delay="1800"/>
                            </p:stCondLst>
                            <p:childTnLst>
                              <p:par>
                                <p:cTn id="13" presetID="22" presetClass="entr" presetSubtype="1" fill="hold" nodeType="afterEffect">
                                  <p:stCondLst>
                                    <p:cond delay="400"/>
                                  </p:stCondLst>
                                  <p:childTnLst>
                                    <p:set>
                                      <p:cBhvr>
                                        <p:cTn id="14" dur="1" fill="hold">
                                          <p:stCondLst>
                                            <p:cond delay="0"/>
                                          </p:stCondLst>
                                        </p:cTn>
                                        <p:tgtEl>
                                          <p:spTgt spid="1028"/>
                                        </p:tgtEl>
                                        <p:attrNameLst>
                                          <p:attrName>style.visibility</p:attrName>
                                        </p:attrNameLst>
                                      </p:cBhvr>
                                      <p:to>
                                        <p:strVal val="visible"/>
                                      </p:to>
                                    </p:set>
                                    <p:animEffect transition="in" filter="wipe(up)">
                                      <p:cBhvr>
                                        <p:cTn id="15" dur="500"/>
                                        <p:tgtEl>
                                          <p:spTgt spid="1028"/>
                                        </p:tgtEl>
                                      </p:cBhvr>
                                    </p:animEffect>
                                  </p:childTnLst>
                                </p:cTn>
                              </p:par>
                            </p:childTnLst>
                          </p:cTn>
                        </p:par>
                        <p:par>
                          <p:cTn id="16" fill="hold">
                            <p:stCondLst>
                              <p:cond delay="2700"/>
                            </p:stCondLst>
                            <p:childTnLst>
                              <p:par>
                                <p:cTn id="17" presetID="22" presetClass="exit" presetSubtype="4" fill="hold" nodeType="afterEffect">
                                  <p:stCondLst>
                                    <p:cond delay="400"/>
                                  </p:stCondLst>
                                  <p:childTnLst>
                                    <p:animEffect transition="out" filter="wipe(down)">
                                      <p:cBhvr>
                                        <p:cTn id="18" dur="500"/>
                                        <p:tgtEl>
                                          <p:spTgt spid="1028"/>
                                        </p:tgtEl>
                                      </p:cBhvr>
                                    </p:animEffect>
                                    <p:set>
                                      <p:cBhvr>
                                        <p:cTn id="19" dur="1" fill="hold">
                                          <p:stCondLst>
                                            <p:cond delay="499"/>
                                          </p:stCondLst>
                                        </p:cTn>
                                        <p:tgtEl>
                                          <p:spTgt spid="1028"/>
                                        </p:tgtEl>
                                        <p:attrNameLst>
                                          <p:attrName>style.visibility</p:attrName>
                                        </p:attrNameLst>
                                      </p:cBhvr>
                                      <p:to>
                                        <p:strVal val="hidden"/>
                                      </p:to>
                                    </p:set>
                                  </p:childTnLst>
                                </p:cTn>
                              </p:par>
                            </p:childTnLst>
                          </p:cTn>
                        </p:par>
                        <p:par>
                          <p:cTn id="20" fill="hold">
                            <p:stCondLst>
                              <p:cond delay="3600"/>
                            </p:stCondLst>
                            <p:childTnLst>
                              <p:par>
                                <p:cTn id="21" presetID="22" presetClass="entr" presetSubtype="1" fill="hold" nodeType="afterEffect">
                                  <p:stCondLst>
                                    <p:cond delay="400"/>
                                  </p:stCondLst>
                                  <p:childTnLst>
                                    <p:set>
                                      <p:cBhvr>
                                        <p:cTn id="22" dur="1" fill="hold">
                                          <p:stCondLst>
                                            <p:cond delay="0"/>
                                          </p:stCondLst>
                                        </p:cTn>
                                        <p:tgtEl>
                                          <p:spTgt spid="1029"/>
                                        </p:tgtEl>
                                        <p:attrNameLst>
                                          <p:attrName>style.visibility</p:attrName>
                                        </p:attrNameLst>
                                      </p:cBhvr>
                                      <p:to>
                                        <p:strVal val="visible"/>
                                      </p:to>
                                    </p:set>
                                    <p:animEffect transition="in" filter="wipe(up)">
                                      <p:cBhvr>
                                        <p:cTn id="23" dur="500"/>
                                        <p:tgtEl>
                                          <p:spTgt spid="1029"/>
                                        </p:tgtEl>
                                      </p:cBhvr>
                                    </p:animEffect>
                                  </p:childTnLst>
                                </p:cTn>
                              </p:par>
                            </p:childTnLst>
                          </p:cTn>
                        </p:par>
                        <p:par>
                          <p:cTn id="24" fill="hold">
                            <p:stCondLst>
                              <p:cond delay="4500"/>
                            </p:stCondLst>
                            <p:childTnLst>
                              <p:par>
                                <p:cTn id="25" presetID="22" presetClass="exit" presetSubtype="4" fill="hold" nodeType="afterEffect">
                                  <p:stCondLst>
                                    <p:cond delay="400"/>
                                  </p:stCondLst>
                                  <p:childTnLst>
                                    <p:animEffect transition="out" filter="wipe(down)">
                                      <p:cBhvr>
                                        <p:cTn id="26" dur="500"/>
                                        <p:tgtEl>
                                          <p:spTgt spid="1029"/>
                                        </p:tgtEl>
                                      </p:cBhvr>
                                    </p:animEffect>
                                    <p:set>
                                      <p:cBhvr>
                                        <p:cTn id="27" dur="1" fill="hold">
                                          <p:stCondLst>
                                            <p:cond delay="499"/>
                                          </p:stCondLst>
                                        </p:cTn>
                                        <p:tgtEl>
                                          <p:spTgt spid="1029"/>
                                        </p:tgtEl>
                                        <p:attrNameLst>
                                          <p:attrName>style.visibility</p:attrName>
                                        </p:attrNameLst>
                                      </p:cBhvr>
                                      <p:to>
                                        <p:strVal val="hidden"/>
                                      </p:to>
                                    </p:set>
                                  </p:childTnLst>
                                </p:cTn>
                              </p:par>
                            </p:childTnLst>
                          </p:cTn>
                        </p:par>
                        <p:par>
                          <p:cTn id="28" fill="hold">
                            <p:stCondLst>
                              <p:cond delay="5400"/>
                            </p:stCondLst>
                            <p:childTnLst>
                              <p:par>
                                <p:cTn id="29" presetID="22" presetClass="entr" presetSubtype="1" fill="hold" nodeType="afterEffect">
                                  <p:stCondLst>
                                    <p:cond delay="600"/>
                                  </p:stCondLst>
                                  <p:childTnLst>
                                    <p:set>
                                      <p:cBhvr>
                                        <p:cTn id="30" dur="1" fill="hold">
                                          <p:stCondLst>
                                            <p:cond delay="0"/>
                                          </p:stCondLst>
                                        </p:cTn>
                                        <p:tgtEl>
                                          <p:spTgt spid="1030"/>
                                        </p:tgtEl>
                                        <p:attrNameLst>
                                          <p:attrName>style.visibility</p:attrName>
                                        </p:attrNameLst>
                                      </p:cBhvr>
                                      <p:to>
                                        <p:strVal val="visible"/>
                                      </p:to>
                                    </p:set>
                                    <p:animEffect transition="in" filter="wipe(up)">
                                      <p:cBhvr>
                                        <p:cTn id="31" dur="500"/>
                                        <p:tgtEl>
                                          <p:spTgt spid="1030"/>
                                        </p:tgtEl>
                                      </p:cBhvr>
                                    </p:animEffect>
                                  </p:childTnLst>
                                </p:cTn>
                              </p:par>
                            </p:childTnLst>
                          </p:cTn>
                        </p:par>
                        <p:par>
                          <p:cTn id="32" fill="hold">
                            <p:stCondLst>
                              <p:cond delay="6500"/>
                            </p:stCondLst>
                            <p:childTnLst>
                              <p:par>
                                <p:cTn id="33" presetID="22" presetClass="exit" presetSubtype="4" fill="hold" nodeType="afterEffect">
                                  <p:stCondLst>
                                    <p:cond delay="500"/>
                                  </p:stCondLst>
                                  <p:childTnLst>
                                    <p:animEffect transition="out" filter="wipe(down)">
                                      <p:cBhvr>
                                        <p:cTn id="34" dur="500"/>
                                        <p:tgtEl>
                                          <p:spTgt spid="1030"/>
                                        </p:tgtEl>
                                      </p:cBhvr>
                                    </p:animEffect>
                                    <p:set>
                                      <p:cBhvr>
                                        <p:cTn id="35" dur="1" fill="hold">
                                          <p:stCondLst>
                                            <p:cond delay="499"/>
                                          </p:stCondLst>
                                        </p:cTn>
                                        <p:tgtEl>
                                          <p:spTgt spid="1030"/>
                                        </p:tgtEl>
                                        <p:attrNameLst>
                                          <p:attrName>style.visibility</p:attrName>
                                        </p:attrNameLst>
                                      </p:cBhvr>
                                      <p:to>
                                        <p:strVal val="hidden"/>
                                      </p:to>
                                    </p:set>
                                  </p:childTnLst>
                                </p:cTn>
                              </p:par>
                            </p:childTnLst>
                          </p:cTn>
                        </p:par>
                        <p:par>
                          <p:cTn id="36" fill="hold">
                            <p:stCondLst>
                              <p:cond delay="7500"/>
                            </p:stCondLst>
                            <p:childTnLst>
                              <p:par>
                                <p:cTn id="37" presetID="22" presetClass="entr" presetSubtype="1" fill="hold" nodeType="afterEffect">
                                  <p:stCondLst>
                                    <p:cond delay="700"/>
                                  </p:stCondLst>
                                  <p:childTnLst>
                                    <p:set>
                                      <p:cBhvr>
                                        <p:cTn id="38" dur="1" fill="hold">
                                          <p:stCondLst>
                                            <p:cond delay="0"/>
                                          </p:stCondLst>
                                        </p:cTn>
                                        <p:tgtEl>
                                          <p:spTgt spid="1031"/>
                                        </p:tgtEl>
                                        <p:attrNameLst>
                                          <p:attrName>style.visibility</p:attrName>
                                        </p:attrNameLst>
                                      </p:cBhvr>
                                      <p:to>
                                        <p:strVal val="visible"/>
                                      </p:to>
                                    </p:set>
                                    <p:animEffect transition="in" filter="wipe(up)">
                                      <p:cBhvr>
                                        <p:cTn id="39" dur="500"/>
                                        <p:tgtEl>
                                          <p:spTgt spid="1031"/>
                                        </p:tgtEl>
                                      </p:cBhvr>
                                    </p:animEffect>
                                  </p:childTnLst>
                                </p:cTn>
                              </p:par>
                            </p:childTnLst>
                          </p:cTn>
                        </p:par>
                        <p:par>
                          <p:cTn id="40" fill="hold">
                            <p:stCondLst>
                              <p:cond delay="8700"/>
                            </p:stCondLst>
                            <p:childTnLst>
                              <p:par>
                                <p:cTn id="41" presetID="22" presetClass="exit" presetSubtype="4" fill="hold" nodeType="afterEffect">
                                  <p:stCondLst>
                                    <p:cond delay="500"/>
                                  </p:stCondLst>
                                  <p:childTnLst>
                                    <p:animEffect transition="out" filter="wipe(down)">
                                      <p:cBhvr>
                                        <p:cTn id="42" dur="500"/>
                                        <p:tgtEl>
                                          <p:spTgt spid="1031"/>
                                        </p:tgtEl>
                                      </p:cBhvr>
                                    </p:animEffect>
                                    <p:set>
                                      <p:cBhvr>
                                        <p:cTn id="43" dur="1" fill="hold">
                                          <p:stCondLst>
                                            <p:cond delay="499"/>
                                          </p:stCondLst>
                                        </p:cTn>
                                        <p:tgtEl>
                                          <p:spTgt spid="1031"/>
                                        </p:tgtEl>
                                        <p:attrNameLst>
                                          <p:attrName>style.visibility</p:attrName>
                                        </p:attrNameLst>
                                      </p:cBhvr>
                                      <p:to>
                                        <p:strVal val="hidden"/>
                                      </p:to>
                                    </p:set>
                                  </p:childTnLst>
                                </p:cTn>
                              </p:par>
                            </p:childTnLst>
                          </p:cTn>
                        </p:par>
                        <p:par>
                          <p:cTn id="44" fill="hold">
                            <p:stCondLst>
                              <p:cond delay="9700"/>
                            </p:stCondLst>
                            <p:childTnLst>
                              <p:par>
                                <p:cTn id="45" presetID="22" presetClass="entr" presetSubtype="1" fill="hold" nodeType="afterEffect">
                                  <p:stCondLst>
                                    <p:cond delay="500"/>
                                  </p:stCondLst>
                                  <p:childTnLst>
                                    <p:set>
                                      <p:cBhvr>
                                        <p:cTn id="46" dur="1" fill="hold">
                                          <p:stCondLst>
                                            <p:cond delay="0"/>
                                          </p:stCondLst>
                                        </p:cTn>
                                        <p:tgtEl>
                                          <p:spTgt spid="1032"/>
                                        </p:tgtEl>
                                        <p:attrNameLst>
                                          <p:attrName>style.visibility</p:attrName>
                                        </p:attrNameLst>
                                      </p:cBhvr>
                                      <p:to>
                                        <p:strVal val="visible"/>
                                      </p:to>
                                    </p:set>
                                    <p:animEffect transition="in" filter="wipe(up)">
                                      <p:cBhvr>
                                        <p:cTn id="47" dur="500"/>
                                        <p:tgtEl>
                                          <p:spTgt spid="1032"/>
                                        </p:tgtEl>
                                      </p:cBhvr>
                                    </p:animEffect>
                                  </p:childTnLst>
                                </p:cTn>
                              </p:par>
                            </p:childTnLst>
                          </p:cTn>
                        </p:par>
                        <p:par>
                          <p:cTn id="48" fill="hold">
                            <p:stCondLst>
                              <p:cond delay="10700"/>
                            </p:stCondLst>
                            <p:childTnLst>
                              <p:par>
                                <p:cTn id="49" presetID="22" presetClass="exit" presetSubtype="4" fill="hold" nodeType="afterEffect">
                                  <p:stCondLst>
                                    <p:cond delay="500"/>
                                  </p:stCondLst>
                                  <p:childTnLst>
                                    <p:animEffect transition="out" filter="wipe(down)">
                                      <p:cBhvr>
                                        <p:cTn id="50" dur="500"/>
                                        <p:tgtEl>
                                          <p:spTgt spid="1032"/>
                                        </p:tgtEl>
                                      </p:cBhvr>
                                    </p:animEffect>
                                    <p:set>
                                      <p:cBhvr>
                                        <p:cTn id="51" dur="1" fill="hold">
                                          <p:stCondLst>
                                            <p:cond delay="499"/>
                                          </p:stCondLst>
                                        </p:cTn>
                                        <p:tgtEl>
                                          <p:spTgt spid="1032"/>
                                        </p:tgtEl>
                                        <p:attrNameLst>
                                          <p:attrName>style.visibility</p:attrName>
                                        </p:attrNameLst>
                                      </p:cBhvr>
                                      <p:to>
                                        <p:strVal val="hidden"/>
                                      </p:to>
                                    </p:set>
                                  </p:childTnLst>
                                </p:cTn>
                              </p:par>
                            </p:childTnLst>
                          </p:cTn>
                        </p:par>
                        <p:par>
                          <p:cTn id="52" fill="hold">
                            <p:stCondLst>
                              <p:cond delay="11700"/>
                            </p:stCondLst>
                            <p:childTnLst>
                              <p:par>
                                <p:cTn id="53" presetID="22" presetClass="entr" presetSubtype="1" fill="hold" nodeType="afterEffect">
                                  <p:stCondLst>
                                    <p:cond delay="600"/>
                                  </p:stCondLst>
                                  <p:childTnLst>
                                    <p:set>
                                      <p:cBhvr>
                                        <p:cTn id="54" dur="1" fill="hold">
                                          <p:stCondLst>
                                            <p:cond delay="0"/>
                                          </p:stCondLst>
                                        </p:cTn>
                                        <p:tgtEl>
                                          <p:spTgt spid="1033"/>
                                        </p:tgtEl>
                                        <p:attrNameLst>
                                          <p:attrName>style.visibility</p:attrName>
                                        </p:attrNameLst>
                                      </p:cBhvr>
                                      <p:to>
                                        <p:strVal val="visible"/>
                                      </p:to>
                                    </p:set>
                                    <p:animEffect transition="in" filter="wipe(up)">
                                      <p:cBhvr>
                                        <p:cTn id="55" dur="500"/>
                                        <p:tgtEl>
                                          <p:spTgt spid="1033"/>
                                        </p:tgtEl>
                                      </p:cBhvr>
                                    </p:animEffect>
                                  </p:childTnLst>
                                </p:cTn>
                              </p:par>
                            </p:childTnLst>
                          </p:cTn>
                        </p:par>
                        <p:par>
                          <p:cTn id="56" fill="hold">
                            <p:stCondLst>
                              <p:cond delay="12800"/>
                            </p:stCondLst>
                            <p:childTnLst>
                              <p:par>
                                <p:cTn id="57" presetID="22" presetClass="exit" presetSubtype="4" fill="hold" nodeType="afterEffect">
                                  <p:stCondLst>
                                    <p:cond delay="500"/>
                                  </p:stCondLst>
                                  <p:childTnLst>
                                    <p:animEffect transition="out" filter="wipe(down)">
                                      <p:cBhvr>
                                        <p:cTn id="58" dur="500"/>
                                        <p:tgtEl>
                                          <p:spTgt spid="1033"/>
                                        </p:tgtEl>
                                      </p:cBhvr>
                                    </p:animEffect>
                                    <p:set>
                                      <p:cBhvr>
                                        <p:cTn id="59" dur="1" fill="hold">
                                          <p:stCondLst>
                                            <p:cond delay="499"/>
                                          </p:stCondLst>
                                        </p:cTn>
                                        <p:tgtEl>
                                          <p:spTgt spid="1033"/>
                                        </p:tgtEl>
                                        <p:attrNameLst>
                                          <p:attrName>style.visibility</p:attrName>
                                        </p:attrNameLst>
                                      </p:cBhvr>
                                      <p:to>
                                        <p:strVal val="hidden"/>
                                      </p:to>
                                    </p:set>
                                  </p:childTnLst>
                                </p:cTn>
                              </p:par>
                            </p:childTnLst>
                          </p:cTn>
                        </p:par>
                        <p:par>
                          <p:cTn id="60" fill="hold">
                            <p:stCondLst>
                              <p:cond delay="13800"/>
                            </p:stCondLst>
                            <p:childTnLst>
                              <p:par>
                                <p:cTn id="61" presetID="22" presetClass="entr" presetSubtype="1" fill="hold" nodeType="afterEffect">
                                  <p:stCondLst>
                                    <p:cond delay="500"/>
                                  </p:stCondLst>
                                  <p:childTnLst>
                                    <p:set>
                                      <p:cBhvr>
                                        <p:cTn id="62" dur="1" fill="hold">
                                          <p:stCondLst>
                                            <p:cond delay="0"/>
                                          </p:stCondLst>
                                        </p:cTn>
                                        <p:tgtEl>
                                          <p:spTgt spid="1026"/>
                                        </p:tgtEl>
                                        <p:attrNameLst>
                                          <p:attrName>style.visibility</p:attrName>
                                        </p:attrNameLst>
                                      </p:cBhvr>
                                      <p:to>
                                        <p:strVal val="visible"/>
                                      </p:to>
                                    </p:set>
                                    <p:animEffect transition="in" filter="wipe(up)">
                                      <p:cBhvr>
                                        <p:cTn id="63" dur="500"/>
                                        <p:tgtEl>
                                          <p:spTgt spid="1026"/>
                                        </p:tgtEl>
                                      </p:cBhvr>
                                    </p:animEffect>
                                  </p:childTnLst>
                                </p:cTn>
                              </p:par>
                              <p:par>
                                <p:cTn id="64" presetID="28" presetClass="emph" presetSubtype="0" fill="hold" nodeType="withEffect">
                                  <p:stCondLst>
                                    <p:cond delay="1400"/>
                                  </p:stCondLst>
                                  <p:iterate type="lt">
                                    <p:tmPct val="10000"/>
                                  </p:iterate>
                                  <p:childTnLst>
                                    <p:animClr clrSpc="rgb" dir="cw">
                                      <p:cBhvr override="childStyle">
                                        <p:cTn id="65" dur="500" fill="hold"/>
                                        <p:tgtEl>
                                          <p:spTgt spid="5">
                                            <p:txEl>
                                              <p:pRg st="0" end="0"/>
                                            </p:txEl>
                                          </p:spTgt>
                                        </p:tgtEl>
                                        <p:attrNameLst>
                                          <p:attrName>style.color</p:attrName>
                                        </p:attrNameLst>
                                      </p:cBhvr>
                                      <p:to>
                                        <a:srgbClr val="8BAA00"/>
                                      </p:to>
                                    </p:animClr>
                                    <p:animClr clrSpc="rgb" dir="cw">
                                      <p:cBhvr>
                                        <p:cTn id="66" dur="500" fill="hold"/>
                                        <p:tgtEl>
                                          <p:spTgt spid="5">
                                            <p:txEl>
                                              <p:pRg st="0" end="0"/>
                                            </p:txEl>
                                          </p:spTgt>
                                        </p:tgtEl>
                                        <p:attrNameLst>
                                          <p:attrName>fillcolor</p:attrName>
                                        </p:attrNameLst>
                                      </p:cBhvr>
                                      <p:to>
                                        <a:srgbClr val="8BAA00"/>
                                      </p:to>
                                    </p:animClr>
                                    <p:set>
                                      <p:cBhvr>
                                        <p:cTn id="67" dur="500" fill="hold"/>
                                        <p:tgtEl>
                                          <p:spTgt spid="5">
                                            <p:txEl>
                                              <p:pRg st="0" end="0"/>
                                            </p:txEl>
                                          </p:spTgt>
                                        </p:tgtEl>
                                        <p:attrNameLst>
                                          <p:attrName>fill.type</p:attrName>
                                        </p:attrNameLst>
                                      </p:cBhvr>
                                      <p:to>
                                        <p:strVal val="solid"/>
                                      </p:to>
                                    </p:set>
                                    <p:anim to="1.5" calcmode="lin" valueType="num">
                                      <p:cBhvr override="childStyle">
                                        <p:cTn id="68" dur="500" fill="hold"/>
                                        <p:tgtEl>
                                          <p:spTgt spid="5">
                                            <p:txEl>
                                              <p:pRg st="0" end="0"/>
                                            </p:txEl>
                                          </p:spTgt>
                                        </p:tgtEl>
                                        <p:attrNameLst>
                                          <p:attrName>style.fontSize</p:attrName>
                                        </p:attrNameLst>
                                      </p:cBhvr>
                                    </p:anim>
                                  </p:childTnLst>
                                </p:cTn>
                              </p:par>
                            </p:childTnLst>
                          </p:cTn>
                        </p:par>
                      </p:childTnLst>
                    </p:cTn>
                  </p:par>
                  <p:par>
                    <p:cTn id="69" fill="hold">
                      <p:stCondLst>
                        <p:cond delay="indefinite"/>
                      </p:stCondLst>
                      <p:childTnLst>
                        <p:par>
                          <p:cTn id="70" fill="hold">
                            <p:stCondLst>
                              <p:cond delay="0"/>
                            </p:stCondLst>
                            <p:childTnLst>
                              <p:par>
                                <p:cTn id="71" presetID="28" presetClass="emph" presetSubtype="0" fill="hold" grpId="0" nodeType="clickEffect">
                                  <p:stCondLst>
                                    <p:cond delay="0"/>
                                  </p:stCondLst>
                                  <p:iterate type="lt">
                                    <p:tmPct val="10000"/>
                                  </p:iterate>
                                  <p:childTnLst>
                                    <p:animClr clrSpc="rgb" dir="cw">
                                      <p:cBhvr override="childStyle">
                                        <p:cTn id="72" dur="500" fill="hold"/>
                                        <p:tgtEl>
                                          <p:spTgt spid="6"/>
                                        </p:tgtEl>
                                        <p:attrNameLst>
                                          <p:attrName>style.color</p:attrName>
                                        </p:attrNameLst>
                                      </p:cBhvr>
                                      <p:to>
                                        <a:srgbClr val="8BAA00"/>
                                      </p:to>
                                    </p:animClr>
                                    <p:animClr clrSpc="rgb" dir="cw">
                                      <p:cBhvr>
                                        <p:cTn id="73" dur="500" fill="hold"/>
                                        <p:tgtEl>
                                          <p:spTgt spid="6"/>
                                        </p:tgtEl>
                                        <p:attrNameLst>
                                          <p:attrName>fillcolor</p:attrName>
                                        </p:attrNameLst>
                                      </p:cBhvr>
                                      <p:to>
                                        <a:srgbClr val="8BAA00"/>
                                      </p:to>
                                    </p:animClr>
                                    <p:set>
                                      <p:cBhvr>
                                        <p:cTn id="74" dur="500" fill="hold"/>
                                        <p:tgtEl>
                                          <p:spTgt spid="6"/>
                                        </p:tgtEl>
                                        <p:attrNameLst>
                                          <p:attrName>fill.type</p:attrName>
                                        </p:attrNameLst>
                                      </p:cBhvr>
                                      <p:to>
                                        <p:strVal val="solid"/>
                                      </p:to>
                                    </p:set>
                                    <p:anim to="1.5" calcmode="lin" valueType="num">
                                      <p:cBhvr override="childStyle">
                                        <p:cTn id="75" dur="500" fill="hold"/>
                                        <p:tgtEl>
                                          <p:spTgt spid="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5"/>
                    </p:tgtEl>
                  </p:cond>
                </p:stCondLst>
                <p:endSync evt="end" delay="0">
                  <p:rtn val="all"/>
                </p:endSync>
                <p:childTnLst>
                  <p:par>
                    <p:cTn id="77" fill="hold">
                      <p:stCondLst>
                        <p:cond delay="0"/>
                      </p:stCondLst>
                      <p:childTnLst>
                        <p:par>
                          <p:cTn id="78" fill="hold">
                            <p:stCondLst>
                              <p:cond delay="0"/>
                            </p:stCondLst>
                            <p:childTnLst>
                              <p:par>
                                <p:cTn id="79" presetID="6" presetClass="entr" presetSubtype="32"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circle(out)">
                                      <p:cBhvr>
                                        <p:cTn id="81" dur="2000"/>
                                        <p:tgtEl>
                                          <p:spTgt spid="4"/>
                                        </p:tgtEl>
                                      </p:cBhvr>
                                    </p:animEffect>
                                  </p:childTnLst>
                                </p:cTn>
                              </p:par>
                            </p:childTnLst>
                          </p:cTn>
                        </p:par>
                      </p:childTnLst>
                    </p:cTn>
                  </p:par>
                </p:childTnLst>
              </p:cTn>
              <p:nextCondLst>
                <p:cond evt="onClick" delay="0">
                  <p:tgtEl>
                    <p:spTgt spid="5"/>
                  </p:tgtEl>
                </p:cond>
              </p:nextCondLst>
            </p:seq>
            <p:seq concurrent="1" nextAc="seek">
              <p:cTn id="82" restart="whenNotActive" fill="hold" evtFilter="cancelBubble" nodeType="interactiveSeq">
                <p:stCondLst>
                  <p:cond evt="onClick" delay="0">
                    <p:tgtEl>
                      <p:spTgt spid="6"/>
                    </p:tgtEl>
                  </p:cond>
                </p:stCondLst>
                <p:endSync evt="end" delay="0">
                  <p:rtn val="all"/>
                </p:endSync>
                <p:childTnLst>
                  <p:par>
                    <p:cTn id="83" fill="hold">
                      <p:stCondLst>
                        <p:cond delay="0"/>
                      </p:stCondLst>
                      <p:childTnLst>
                        <p:par>
                          <p:cTn id="84" fill="hold">
                            <p:stCondLst>
                              <p:cond delay="0"/>
                            </p:stCondLst>
                            <p:childTnLst>
                              <p:par>
                                <p:cTn id="85" presetID="6" presetClass="entr" presetSubtype="32"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circle(out)">
                                      <p:cBhvr>
                                        <p:cTn id="87" dur="2000"/>
                                        <p:tgtEl>
                                          <p:spTgt spid="7"/>
                                        </p:tgtEl>
                                      </p:cBhvr>
                                    </p:animEffect>
                                  </p:childTnLst>
                                </p:cTn>
                              </p:par>
                            </p:childTnLst>
                          </p:cTn>
                        </p:par>
                      </p:childTnLst>
                    </p:cTn>
                  </p:par>
                </p:childTnLst>
              </p:cTn>
              <p:nextCondLst>
                <p:cond evt="onClick" delay="0">
                  <p:tgtEl>
                    <p:spTgt spid="6"/>
                  </p:tgtEl>
                </p:cond>
              </p:nextCondLst>
            </p:seq>
          </p:childTnLst>
        </p:cTn>
      </p:par>
    </p:tnLst>
    <p:bldLst>
      <p:bldP spid="6" grpId="0"/>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73173" y="228836"/>
            <a:ext cx="7362499" cy="609738"/>
          </a:xfrm>
        </p:spPr>
        <p:txBody>
          <a:bodyPr>
            <a:normAutofit fontScale="90000"/>
          </a:bodyPr>
          <a:lstStyle/>
          <a:p>
            <a:r>
              <a:rPr lang="en-US" sz="3600" dirty="0" smtClean="0"/>
              <a:t>Repeat after me</a:t>
            </a:r>
            <a:r>
              <a:rPr lang="ru-RU" sz="3600" dirty="0" smtClean="0"/>
              <a:t> </a:t>
            </a:r>
            <a:r>
              <a:rPr lang="en-US" sz="3600" dirty="0" smtClean="0"/>
              <a:t>and translate</a:t>
            </a:r>
            <a:endParaRPr lang="ru-RU" dirty="0"/>
          </a:p>
        </p:txBody>
      </p:sp>
      <p:pic>
        <p:nvPicPr>
          <p:cNvPr id="2050" name="Picture 2" descr="C:\Users\Александр\Desktop\экология\acid_rai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9932" y="574885"/>
            <a:ext cx="1097743" cy="114897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Александр\Desktop\экология\LiKdqrez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6739" y="390149"/>
            <a:ext cx="1406325" cy="10875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Александр\Desktop\экология\скачанные файлы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064" y="2068572"/>
            <a:ext cx="1476375" cy="11016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Александр\Desktop\экология\polluti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1661" y="3715297"/>
            <a:ext cx="1833277" cy="10999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Александр\Desktop\экология\скачанные файлы.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4951" y="3498118"/>
            <a:ext cx="1766605" cy="117313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Александр\Desktop\экология\EarthInHands5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16874" y="1950505"/>
            <a:ext cx="1422852" cy="14228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Александр\Desktop\экология\6q3fztmp-136746895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0275" y="631756"/>
            <a:ext cx="1657350" cy="110299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Александр\Desktop\экология\greenpeace-river-poison.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2134" y="2119624"/>
            <a:ext cx="1695450" cy="112901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14891" y="933928"/>
            <a:ext cx="2759089" cy="430887"/>
          </a:xfrm>
          <a:prstGeom prst="rect">
            <a:avLst/>
          </a:prstGeom>
        </p:spPr>
        <p:txBody>
          <a:bodyPr wrap="none">
            <a:spAutoFit/>
          </a:bodyPr>
          <a:lstStyle/>
          <a:p>
            <a:pPr marL="342900" indent="-342900">
              <a:buClr>
                <a:schemeClr val="accent2"/>
              </a:buClr>
              <a:buFont typeface="Webdings" panose="05030102010509060703" pitchFamily="18" charset="2"/>
              <a:buChar char="þ"/>
            </a:pPr>
            <a:r>
              <a:rPr lang="en-US" sz="2200" dirty="0" smtClean="0">
                <a:solidFill>
                  <a:srgbClr val="DDDDDD">
                    <a:lumMod val="10000"/>
                  </a:srgbClr>
                </a:solidFill>
              </a:rPr>
              <a:t>Ecology [</a:t>
            </a:r>
            <a:r>
              <a:rPr lang="en-US" sz="2000" dirty="0" err="1" smtClean="0">
                <a:solidFill>
                  <a:schemeClr val="tx2"/>
                </a:solidFill>
              </a:rPr>
              <a:t>i</a:t>
            </a:r>
            <a:r>
              <a:rPr lang="en-US" sz="2000" dirty="0" smtClean="0">
                <a:solidFill>
                  <a:schemeClr val="tx2"/>
                </a:solidFill>
              </a:rPr>
              <a:t>ː</a:t>
            </a:r>
            <a:r>
              <a:rPr lang="en-US" sz="2000" dirty="0">
                <a:solidFill>
                  <a:schemeClr val="tx2"/>
                </a:solidFill>
              </a:rPr>
              <a:t>ˈ</a:t>
            </a:r>
            <a:r>
              <a:rPr lang="en-US" sz="2000" dirty="0" err="1">
                <a:solidFill>
                  <a:schemeClr val="tx2"/>
                </a:solidFill>
              </a:rPr>
              <a:t>kɒlədʒi</a:t>
            </a:r>
            <a:r>
              <a:rPr lang="ru-RU" sz="2000" dirty="0" smtClean="0">
                <a:solidFill>
                  <a:schemeClr val="tx2"/>
                </a:solidFill>
              </a:rPr>
              <a:t> </a:t>
            </a:r>
            <a:r>
              <a:rPr lang="en-US" sz="2000" dirty="0" smtClean="0">
                <a:solidFill>
                  <a:schemeClr val="tx2"/>
                </a:solidFill>
              </a:rPr>
              <a:t>]</a:t>
            </a:r>
            <a:endParaRPr lang="ru-RU" sz="2000" dirty="0">
              <a:solidFill>
                <a:schemeClr val="tx2"/>
              </a:solidFill>
            </a:endParaRPr>
          </a:p>
        </p:txBody>
      </p:sp>
      <p:sp>
        <p:nvSpPr>
          <p:cNvPr id="7" name="Прямоугольник 6"/>
          <p:cNvSpPr/>
          <p:nvPr/>
        </p:nvSpPr>
        <p:spPr>
          <a:xfrm>
            <a:off x="614891" y="1353920"/>
            <a:ext cx="4007828" cy="430887"/>
          </a:xfrm>
          <a:prstGeom prst="rect">
            <a:avLst/>
          </a:prstGeom>
        </p:spPr>
        <p:txBody>
          <a:bodyPr wrap="none">
            <a:spAutoFit/>
          </a:bodyPr>
          <a:lstStyle/>
          <a:p>
            <a:r>
              <a:rPr lang="en-US" sz="2200" dirty="0" smtClean="0">
                <a:solidFill>
                  <a:schemeClr val="accent2"/>
                </a:solidFill>
                <a:sym typeface="Webdings"/>
              </a:rPr>
              <a:t> </a:t>
            </a:r>
            <a:r>
              <a:rPr lang="en-US" sz="2200" dirty="0" smtClean="0">
                <a:solidFill>
                  <a:srgbClr val="DDDDDD">
                    <a:lumMod val="10000"/>
                  </a:srgbClr>
                </a:solidFill>
              </a:rPr>
              <a:t>Environment</a:t>
            </a:r>
            <a:r>
              <a:rPr lang="ru-RU" sz="2200" dirty="0" smtClean="0">
                <a:solidFill>
                  <a:srgbClr val="DDDDDD">
                    <a:lumMod val="10000"/>
                  </a:srgbClr>
                </a:solidFill>
              </a:rPr>
              <a:t> </a:t>
            </a:r>
            <a:r>
              <a:rPr lang="en-US" sz="2200" dirty="0" smtClean="0">
                <a:solidFill>
                  <a:srgbClr val="DDDDDD">
                    <a:lumMod val="10000"/>
                  </a:srgbClr>
                </a:solidFill>
              </a:rPr>
              <a:t>[</a:t>
            </a:r>
            <a:r>
              <a:rPr lang="en-US" sz="2000" dirty="0" err="1">
                <a:solidFill>
                  <a:schemeClr val="tx2"/>
                </a:solidFill>
              </a:rPr>
              <a:t>ɪnˈvaɪərənmənt</a:t>
            </a:r>
            <a:r>
              <a:rPr lang="en-US" sz="2200" dirty="0" smtClean="0">
                <a:solidFill>
                  <a:srgbClr val="DDDDDD">
                    <a:lumMod val="10000"/>
                  </a:srgbClr>
                </a:solidFill>
              </a:rPr>
              <a:t>]</a:t>
            </a:r>
            <a:endParaRPr lang="ru-RU" dirty="0"/>
          </a:p>
        </p:txBody>
      </p:sp>
      <p:pic>
        <p:nvPicPr>
          <p:cNvPr id="2058" name="Picture 10" descr="C:\Users\Александр\Desktop\экология\environmenta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2134" y="3591865"/>
            <a:ext cx="1800225" cy="119500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614891" y="1784807"/>
            <a:ext cx="2706382" cy="430887"/>
          </a:xfrm>
          <a:prstGeom prst="rect">
            <a:avLst/>
          </a:prstGeom>
        </p:spPr>
        <p:txBody>
          <a:bodyPr wrap="none">
            <a:spAutoFit/>
          </a:bodyPr>
          <a:lstStyle/>
          <a:p>
            <a:r>
              <a:rPr lang="en-US" sz="2200" dirty="0">
                <a:solidFill>
                  <a:schemeClr val="accent2"/>
                </a:solidFill>
                <a:sym typeface="Webdings"/>
              </a:rPr>
              <a:t> </a:t>
            </a:r>
            <a:r>
              <a:rPr lang="en-US" sz="2200" dirty="0" smtClean="0">
                <a:solidFill>
                  <a:srgbClr val="DDDDDD">
                    <a:lumMod val="10000"/>
                  </a:srgbClr>
                </a:solidFill>
              </a:rPr>
              <a:t>Green issues [</a:t>
            </a:r>
            <a:r>
              <a:rPr lang="en-US" sz="2000" dirty="0">
                <a:solidFill>
                  <a:schemeClr val="tx2"/>
                </a:solidFill>
              </a:rPr>
              <a:t>ˈ</a:t>
            </a:r>
            <a:r>
              <a:rPr lang="en-US" sz="2000" dirty="0" err="1">
                <a:solidFill>
                  <a:schemeClr val="tx2"/>
                </a:solidFill>
              </a:rPr>
              <a:t>ɪʃu</a:t>
            </a:r>
            <a:r>
              <a:rPr lang="en-US" sz="2000" dirty="0">
                <a:solidFill>
                  <a:schemeClr val="tx2"/>
                </a:solidFill>
              </a:rPr>
              <a:t>ː</a:t>
            </a:r>
            <a:r>
              <a:rPr lang="en-US" sz="2200" dirty="0" smtClean="0">
                <a:solidFill>
                  <a:srgbClr val="DDDDDD">
                    <a:lumMod val="10000"/>
                  </a:srgbClr>
                </a:solidFill>
              </a:rPr>
              <a:t>]</a:t>
            </a:r>
            <a:r>
              <a:rPr lang="ru-RU" sz="2200" dirty="0" smtClean="0">
                <a:solidFill>
                  <a:srgbClr val="DDDDDD">
                    <a:lumMod val="10000"/>
                  </a:srgbClr>
                </a:solidFill>
              </a:rPr>
              <a:t> </a:t>
            </a:r>
            <a:endParaRPr lang="ru-RU" dirty="0"/>
          </a:p>
        </p:txBody>
      </p:sp>
      <p:sp>
        <p:nvSpPr>
          <p:cNvPr id="10" name="Прямоугольник 9"/>
          <p:cNvSpPr/>
          <p:nvPr/>
        </p:nvSpPr>
        <p:spPr>
          <a:xfrm>
            <a:off x="645138" y="4136063"/>
            <a:ext cx="2796215" cy="397032"/>
          </a:xfrm>
          <a:prstGeom prst="rect">
            <a:avLst/>
          </a:prstGeom>
        </p:spPr>
        <p:txBody>
          <a:bodyPr wrap="none">
            <a:spAutoFit/>
          </a:bodyPr>
          <a:lstStyle/>
          <a:p>
            <a:pPr lvl="0">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Pollution</a:t>
            </a:r>
            <a:r>
              <a:rPr lang="ru-RU" sz="2200" dirty="0" smtClean="0">
                <a:solidFill>
                  <a:srgbClr val="DDDDDD">
                    <a:lumMod val="10000"/>
                  </a:srgbClr>
                </a:solidFill>
              </a:rPr>
              <a:t> </a:t>
            </a:r>
            <a:r>
              <a:rPr lang="en-US" sz="2200" dirty="0" smtClean="0">
                <a:solidFill>
                  <a:srgbClr val="DDDDDD">
                    <a:lumMod val="10000"/>
                  </a:srgbClr>
                </a:solidFill>
              </a:rPr>
              <a:t>[</a:t>
            </a:r>
            <a:r>
              <a:rPr lang="en-US" sz="2000" dirty="0" err="1" smtClean="0">
                <a:solidFill>
                  <a:schemeClr val="tx2"/>
                </a:solidFill>
              </a:rPr>
              <a:t>pə</a:t>
            </a:r>
            <a:r>
              <a:rPr lang="en-US" sz="2000" dirty="0" err="1">
                <a:solidFill>
                  <a:schemeClr val="tx2"/>
                </a:solidFill>
              </a:rPr>
              <a:t>ˈ</a:t>
            </a:r>
            <a:r>
              <a:rPr lang="en-US" sz="2000" dirty="0" err="1" smtClean="0">
                <a:solidFill>
                  <a:schemeClr val="tx2"/>
                </a:solidFill>
              </a:rPr>
              <a:t>luːʃən</a:t>
            </a:r>
            <a:r>
              <a:rPr lang="en-US" sz="2000" dirty="0" smtClean="0">
                <a:solidFill>
                  <a:schemeClr val="tx2"/>
                </a:solidFill>
              </a:rPr>
              <a:t>]</a:t>
            </a:r>
            <a:r>
              <a:rPr lang="ru-RU" sz="2000" dirty="0" smtClean="0">
                <a:solidFill>
                  <a:schemeClr val="tx2"/>
                </a:solidFill>
              </a:rPr>
              <a:t> </a:t>
            </a:r>
            <a:endParaRPr lang="en-US" sz="2000" dirty="0">
              <a:solidFill>
                <a:schemeClr val="tx2"/>
              </a:solidFill>
            </a:endParaRPr>
          </a:p>
        </p:txBody>
      </p:sp>
      <p:sp>
        <p:nvSpPr>
          <p:cNvPr id="11" name="Прямоугольник 10"/>
          <p:cNvSpPr/>
          <p:nvPr/>
        </p:nvSpPr>
        <p:spPr>
          <a:xfrm>
            <a:off x="665028" y="5470920"/>
            <a:ext cx="5494831" cy="397032"/>
          </a:xfrm>
          <a:prstGeom prst="rect">
            <a:avLst/>
          </a:prstGeom>
        </p:spPr>
        <p:txBody>
          <a:bodyPr wrap="square">
            <a:spAutoFit/>
          </a:bodyPr>
          <a:lstStyle/>
          <a:p>
            <a:pPr lvl="0">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A </a:t>
            </a:r>
            <a:r>
              <a:rPr lang="en-US" sz="2200" dirty="0">
                <a:solidFill>
                  <a:srgbClr val="DDDDDD">
                    <a:lumMod val="10000"/>
                  </a:srgbClr>
                </a:solidFill>
              </a:rPr>
              <a:t>power station/factory </a:t>
            </a:r>
            <a:r>
              <a:rPr lang="ru-RU" sz="2000" dirty="0">
                <a:solidFill>
                  <a:srgbClr val="000000"/>
                </a:solidFill>
                <a:latin typeface="+mj-lt"/>
                <a:ea typeface="Times New Roman"/>
                <a:cs typeface="Times New Roman" pitchFamily="18" charset="0"/>
              </a:rPr>
              <a:t>['</a:t>
            </a:r>
            <a:r>
              <a:rPr lang="ru-RU" sz="2000" dirty="0" err="1">
                <a:solidFill>
                  <a:srgbClr val="000000"/>
                </a:solidFill>
                <a:latin typeface="+mj-lt"/>
                <a:ea typeface="Times New Roman"/>
                <a:cs typeface="Times New Roman" pitchFamily="18" charset="0"/>
              </a:rPr>
              <a:t>pauə</a:t>
            </a:r>
            <a:r>
              <a:rPr lang="ru-RU" sz="2000" dirty="0">
                <a:solidFill>
                  <a:srgbClr val="000000"/>
                </a:solidFill>
                <a:latin typeface="+mj-lt"/>
                <a:ea typeface="Times New Roman"/>
                <a:cs typeface="Times New Roman" pitchFamily="18" charset="0"/>
              </a:rPr>
              <a:t>] ['</a:t>
            </a:r>
            <a:r>
              <a:rPr lang="ru-RU" sz="2000" dirty="0" err="1">
                <a:solidFill>
                  <a:srgbClr val="000000"/>
                </a:solidFill>
                <a:latin typeface="+mj-lt"/>
                <a:ea typeface="Times New Roman"/>
                <a:cs typeface="Times New Roman" pitchFamily="18" charset="0"/>
              </a:rPr>
              <a:t>steɪʃ</a:t>
            </a:r>
            <a:r>
              <a:rPr lang="ru-RU" sz="2000" dirty="0">
                <a:solidFill>
                  <a:srgbClr val="000000"/>
                </a:solidFill>
                <a:latin typeface="+mj-lt"/>
                <a:ea typeface="Times New Roman"/>
                <a:cs typeface="Times New Roman" pitchFamily="18" charset="0"/>
              </a:rPr>
              <a:t>(ə)n]</a:t>
            </a:r>
            <a:endParaRPr lang="en-US" sz="2000" dirty="0">
              <a:solidFill>
                <a:srgbClr val="DDDDDD">
                  <a:lumMod val="10000"/>
                </a:srgbClr>
              </a:solidFill>
              <a:latin typeface="+mj-lt"/>
            </a:endParaRPr>
          </a:p>
        </p:txBody>
      </p:sp>
      <p:sp>
        <p:nvSpPr>
          <p:cNvPr id="12" name="Прямоугольник 11"/>
          <p:cNvSpPr/>
          <p:nvPr/>
        </p:nvSpPr>
        <p:spPr>
          <a:xfrm>
            <a:off x="656335" y="5906031"/>
            <a:ext cx="3632213" cy="842795"/>
          </a:xfrm>
          <a:prstGeom prst="rect">
            <a:avLst/>
          </a:prstGeom>
        </p:spPr>
        <p:txBody>
          <a:bodyPr wrap="none">
            <a:spAutoFit/>
          </a:bodyPr>
          <a:lstStyle/>
          <a:p>
            <a:pPr>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Toxic fumes</a:t>
            </a:r>
            <a:r>
              <a:rPr lang="ru-RU" sz="2200" dirty="0" smtClean="0">
                <a:solidFill>
                  <a:srgbClr val="DDDDDD">
                    <a:lumMod val="10000"/>
                  </a:srgbClr>
                </a:solidFill>
              </a:rPr>
              <a:t> </a:t>
            </a:r>
            <a:r>
              <a:rPr lang="ru-RU" sz="2000" dirty="0">
                <a:solidFill>
                  <a:srgbClr val="000000"/>
                </a:solidFill>
                <a:ea typeface="Times New Roman"/>
                <a:cs typeface="Times New Roman" pitchFamily="18" charset="0"/>
              </a:rPr>
              <a:t>['</a:t>
            </a:r>
            <a:r>
              <a:rPr lang="ru-RU" sz="2000" dirty="0" err="1">
                <a:solidFill>
                  <a:srgbClr val="000000"/>
                </a:solidFill>
                <a:ea typeface="Times New Roman"/>
                <a:cs typeface="Times New Roman" pitchFamily="18" charset="0"/>
              </a:rPr>
              <a:t>tɔksɪk</a:t>
            </a:r>
            <a:r>
              <a:rPr lang="ru-RU" sz="2000" dirty="0">
                <a:solidFill>
                  <a:srgbClr val="000000"/>
                </a:solidFill>
                <a:ea typeface="Times New Roman"/>
                <a:cs typeface="Times New Roman" pitchFamily="18" charset="0"/>
              </a:rPr>
              <a:t>][</a:t>
            </a:r>
            <a:r>
              <a:rPr lang="ru-RU" sz="2000" dirty="0" err="1">
                <a:solidFill>
                  <a:srgbClr val="000000"/>
                </a:solidFill>
                <a:ea typeface="Times New Roman"/>
                <a:cs typeface="Times New Roman" pitchFamily="18" charset="0"/>
              </a:rPr>
              <a:t>fjuːm</a:t>
            </a:r>
            <a:r>
              <a:rPr lang="ru-RU" sz="2000" dirty="0">
                <a:solidFill>
                  <a:srgbClr val="000000"/>
                </a:solidFill>
                <a:ea typeface="Times New Roman"/>
                <a:cs typeface="Times New Roman" pitchFamily="18" charset="0"/>
              </a:rPr>
              <a:t>]</a:t>
            </a:r>
            <a:endParaRPr lang="ru-RU" sz="2000" dirty="0">
              <a:ea typeface="Times New Roman"/>
              <a:cs typeface="Times New Roman" pitchFamily="18" charset="0"/>
            </a:endParaRPr>
          </a:p>
          <a:p>
            <a:pPr lvl="0">
              <a:lnSpc>
                <a:spcPct val="90000"/>
              </a:lnSpc>
              <a:spcBef>
                <a:spcPts val="1100"/>
              </a:spcBef>
            </a:pPr>
            <a:endParaRPr lang="ru-RU" sz="2200" dirty="0">
              <a:solidFill>
                <a:srgbClr val="DDDDDD">
                  <a:lumMod val="10000"/>
                </a:srgbClr>
              </a:solidFill>
            </a:endParaRPr>
          </a:p>
        </p:txBody>
      </p:sp>
      <p:sp>
        <p:nvSpPr>
          <p:cNvPr id="13" name="Прямоугольник 12"/>
          <p:cNvSpPr/>
          <p:nvPr/>
        </p:nvSpPr>
        <p:spPr>
          <a:xfrm>
            <a:off x="656335" y="4569927"/>
            <a:ext cx="4164025" cy="842795"/>
          </a:xfrm>
          <a:prstGeom prst="rect">
            <a:avLst/>
          </a:prstGeom>
        </p:spPr>
        <p:txBody>
          <a:bodyPr wrap="none">
            <a:spAutoFit/>
          </a:bodyPr>
          <a:lstStyle/>
          <a:p>
            <a:pPr>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Factory </a:t>
            </a:r>
            <a:r>
              <a:rPr lang="en-US" sz="2000" dirty="0" smtClean="0">
                <a:solidFill>
                  <a:srgbClr val="DDDDDD">
                    <a:lumMod val="10000"/>
                  </a:srgbClr>
                </a:solidFill>
              </a:rPr>
              <a:t>waste</a:t>
            </a:r>
            <a:r>
              <a:rPr lang="ru-RU" sz="2000" dirty="0" smtClean="0">
                <a:solidFill>
                  <a:srgbClr val="DDDDDD">
                    <a:lumMod val="10000"/>
                  </a:srgbClr>
                </a:solidFill>
              </a:rPr>
              <a:t> </a:t>
            </a:r>
            <a:r>
              <a:rPr lang="ru-RU" sz="2000" dirty="0">
                <a:solidFill>
                  <a:srgbClr val="000000"/>
                </a:solidFill>
                <a:ea typeface="Times New Roman"/>
                <a:cs typeface="Times New Roman" pitchFamily="18" charset="0"/>
              </a:rPr>
              <a:t>['</a:t>
            </a:r>
            <a:r>
              <a:rPr lang="ru-RU" sz="2000" dirty="0" err="1">
                <a:solidFill>
                  <a:srgbClr val="000000"/>
                </a:solidFill>
                <a:ea typeface="Times New Roman"/>
                <a:cs typeface="Times New Roman" pitchFamily="18" charset="0"/>
              </a:rPr>
              <a:t>fækt</a:t>
            </a:r>
            <a:r>
              <a:rPr lang="ru-RU" sz="2000" dirty="0">
                <a:solidFill>
                  <a:srgbClr val="000000"/>
                </a:solidFill>
                <a:ea typeface="Times New Roman"/>
                <a:cs typeface="Times New Roman" pitchFamily="18" charset="0"/>
              </a:rPr>
              <a:t>(ə)</a:t>
            </a:r>
            <a:r>
              <a:rPr lang="ru-RU" sz="2000" dirty="0" err="1">
                <a:solidFill>
                  <a:srgbClr val="000000"/>
                </a:solidFill>
                <a:ea typeface="Times New Roman"/>
                <a:cs typeface="Times New Roman" pitchFamily="18" charset="0"/>
              </a:rPr>
              <a:t>rɪ</a:t>
            </a:r>
            <a:r>
              <a:rPr lang="ru-RU" sz="2000" dirty="0">
                <a:solidFill>
                  <a:srgbClr val="000000"/>
                </a:solidFill>
                <a:ea typeface="Times New Roman"/>
                <a:cs typeface="Times New Roman" pitchFamily="18" charset="0"/>
              </a:rPr>
              <a:t>][</a:t>
            </a:r>
            <a:r>
              <a:rPr lang="ru-RU" sz="2000" dirty="0" err="1">
                <a:solidFill>
                  <a:srgbClr val="000000"/>
                </a:solidFill>
                <a:ea typeface="Times New Roman"/>
                <a:cs typeface="Times New Roman" pitchFamily="18" charset="0"/>
              </a:rPr>
              <a:t>weɪst</a:t>
            </a:r>
            <a:r>
              <a:rPr lang="ru-RU" sz="2000" dirty="0">
                <a:solidFill>
                  <a:srgbClr val="000000"/>
                </a:solidFill>
                <a:ea typeface="Times New Roman"/>
                <a:cs typeface="Times New Roman" pitchFamily="18" charset="0"/>
              </a:rPr>
              <a:t>]</a:t>
            </a:r>
            <a:endParaRPr lang="ru-RU" sz="2000" dirty="0">
              <a:ea typeface="Times New Roman"/>
              <a:cs typeface="Times New Roman" pitchFamily="18" charset="0"/>
            </a:endParaRPr>
          </a:p>
          <a:p>
            <a:pPr lvl="0">
              <a:lnSpc>
                <a:spcPct val="90000"/>
              </a:lnSpc>
              <a:spcBef>
                <a:spcPts val="1100"/>
              </a:spcBef>
            </a:pPr>
            <a:endParaRPr lang="ru-RU" sz="2200" dirty="0">
              <a:solidFill>
                <a:srgbClr val="DDDDDD">
                  <a:lumMod val="10000"/>
                </a:srgbClr>
              </a:solidFill>
            </a:endParaRPr>
          </a:p>
        </p:txBody>
      </p:sp>
      <p:sp>
        <p:nvSpPr>
          <p:cNvPr id="14" name="Прямоугольник 13"/>
          <p:cNvSpPr/>
          <p:nvPr/>
        </p:nvSpPr>
        <p:spPr>
          <a:xfrm>
            <a:off x="635613" y="2684132"/>
            <a:ext cx="2450158" cy="424732"/>
          </a:xfrm>
          <a:prstGeom prst="rect">
            <a:avLst/>
          </a:prstGeom>
        </p:spPr>
        <p:txBody>
          <a:bodyPr wrap="none">
            <a:spAutoFit/>
          </a:bodyPr>
          <a:lstStyle/>
          <a:p>
            <a:pPr lvl="0">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Acid rain [</a:t>
            </a:r>
            <a:r>
              <a:rPr lang="en-US" sz="2000" dirty="0" smtClean="0">
                <a:solidFill>
                  <a:schemeClr val="tx2"/>
                </a:solidFill>
              </a:rPr>
              <a:t>ˈ</a:t>
            </a:r>
            <a:r>
              <a:rPr lang="en-US" sz="2000" dirty="0" err="1" smtClean="0">
                <a:solidFill>
                  <a:schemeClr val="tx2"/>
                </a:solidFill>
              </a:rPr>
              <a:t>æsɪd</a:t>
            </a:r>
            <a:r>
              <a:rPr lang="en-US" sz="2400" dirty="0" smtClean="0"/>
              <a:t>]</a:t>
            </a:r>
            <a:r>
              <a:rPr lang="en-US" sz="2200" dirty="0" smtClean="0">
                <a:solidFill>
                  <a:srgbClr val="DDDDDD">
                    <a:lumMod val="10000"/>
                  </a:srgbClr>
                </a:solidFill>
              </a:rPr>
              <a:t> </a:t>
            </a:r>
            <a:endParaRPr lang="en-US" sz="2200" dirty="0">
              <a:solidFill>
                <a:srgbClr val="DDDDDD">
                  <a:lumMod val="10000"/>
                </a:srgbClr>
              </a:solidFill>
            </a:endParaRPr>
          </a:p>
        </p:txBody>
      </p:sp>
      <p:sp>
        <p:nvSpPr>
          <p:cNvPr id="15" name="Прямоугольник 14"/>
          <p:cNvSpPr/>
          <p:nvPr/>
        </p:nvSpPr>
        <p:spPr>
          <a:xfrm>
            <a:off x="635613" y="2239982"/>
            <a:ext cx="2294667" cy="397032"/>
          </a:xfrm>
          <a:prstGeom prst="rect">
            <a:avLst/>
          </a:prstGeom>
        </p:spPr>
        <p:txBody>
          <a:bodyPr wrap="none">
            <a:spAutoFit/>
          </a:bodyPr>
          <a:lstStyle/>
          <a:p>
            <a:pPr lvl="0">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Polluted </a:t>
            </a:r>
            <a:r>
              <a:rPr lang="en-US" sz="2200" dirty="0">
                <a:solidFill>
                  <a:srgbClr val="DDDDDD">
                    <a:lumMod val="10000"/>
                  </a:srgbClr>
                </a:solidFill>
              </a:rPr>
              <a:t>clouds</a:t>
            </a:r>
            <a:endParaRPr lang="ru-RU" sz="2200" dirty="0">
              <a:solidFill>
                <a:srgbClr val="DDDDDD">
                  <a:lumMod val="10000"/>
                </a:srgbClr>
              </a:solidFill>
            </a:endParaRPr>
          </a:p>
        </p:txBody>
      </p:sp>
      <p:sp>
        <p:nvSpPr>
          <p:cNvPr id="16" name="Прямоугольник 15"/>
          <p:cNvSpPr/>
          <p:nvPr/>
        </p:nvSpPr>
        <p:spPr>
          <a:xfrm>
            <a:off x="635613" y="3174841"/>
            <a:ext cx="3420761" cy="397032"/>
          </a:xfrm>
          <a:prstGeom prst="rect">
            <a:avLst/>
          </a:prstGeom>
        </p:spPr>
        <p:txBody>
          <a:bodyPr wrap="square">
            <a:spAutoFit/>
          </a:bodyPr>
          <a:lstStyle/>
          <a:p>
            <a:pPr lvl="0">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Loss </a:t>
            </a:r>
            <a:r>
              <a:rPr lang="en-US" sz="2200" dirty="0">
                <a:solidFill>
                  <a:srgbClr val="DDDDDD">
                    <a:lumMod val="10000"/>
                  </a:srgbClr>
                </a:solidFill>
              </a:rPr>
              <a:t>of natural habitats </a:t>
            </a:r>
          </a:p>
        </p:txBody>
      </p:sp>
      <p:sp>
        <p:nvSpPr>
          <p:cNvPr id="17" name="Прямоугольник 16"/>
          <p:cNvSpPr/>
          <p:nvPr/>
        </p:nvSpPr>
        <p:spPr>
          <a:xfrm>
            <a:off x="656335" y="5005930"/>
            <a:ext cx="4111599" cy="397032"/>
          </a:xfrm>
          <a:prstGeom prst="rect">
            <a:avLst/>
          </a:prstGeom>
        </p:spPr>
        <p:txBody>
          <a:bodyPr wrap="square">
            <a:spAutoFit/>
          </a:bodyPr>
          <a:lstStyle/>
          <a:p>
            <a:pPr lvl="0">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Air</a:t>
            </a:r>
            <a:r>
              <a:rPr lang="en-US" sz="2200" dirty="0">
                <a:solidFill>
                  <a:srgbClr val="DDDDDD">
                    <a:lumMod val="10000"/>
                  </a:srgbClr>
                </a:solidFill>
              </a:rPr>
              <a:t>, water and soil pollution</a:t>
            </a:r>
          </a:p>
        </p:txBody>
      </p:sp>
      <p:sp>
        <p:nvSpPr>
          <p:cNvPr id="18" name="Прямоугольник 17"/>
          <p:cNvSpPr/>
          <p:nvPr/>
        </p:nvSpPr>
        <p:spPr>
          <a:xfrm>
            <a:off x="645138" y="3680059"/>
            <a:ext cx="3876675" cy="397032"/>
          </a:xfrm>
          <a:prstGeom prst="rect">
            <a:avLst/>
          </a:prstGeom>
        </p:spPr>
        <p:txBody>
          <a:bodyPr wrap="square">
            <a:spAutoFit/>
          </a:bodyPr>
          <a:lstStyle/>
          <a:p>
            <a:pPr lvl="0">
              <a:lnSpc>
                <a:spcPct val="90000"/>
              </a:lnSpc>
              <a:spcBef>
                <a:spcPts val="1100"/>
              </a:spcBef>
            </a:pPr>
            <a:r>
              <a:rPr lang="en-US" sz="2200" dirty="0">
                <a:solidFill>
                  <a:schemeClr val="accent2"/>
                </a:solidFill>
                <a:sym typeface="Webdings"/>
              </a:rPr>
              <a:t> </a:t>
            </a:r>
            <a:r>
              <a:rPr lang="en-US" sz="2200" dirty="0" smtClean="0">
                <a:solidFill>
                  <a:srgbClr val="DDDDDD">
                    <a:lumMod val="10000"/>
                  </a:srgbClr>
                </a:solidFill>
              </a:rPr>
              <a:t>Fish </a:t>
            </a:r>
            <a:r>
              <a:rPr lang="en-US" sz="2200" dirty="0">
                <a:solidFill>
                  <a:srgbClr val="DDDDDD">
                    <a:lumMod val="10000"/>
                  </a:srgbClr>
                </a:solidFill>
              </a:rPr>
              <a:t>and plant species dying</a:t>
            </a:r>
            <a:endParaRPr lang="ru-RU" sz="2200" dirty="0">
              <a:solidFill>
                <a:srgbClr val="4D3E2F"/>
              </a:solidFill>
            </a:endParaRPr>
          </a:p>
        </p:txBody>
      </p:sp>
      <p:pic>
        <p:nvPicPr>
          <p:cNvPr id="2059" name="Picture 11" descr="C:\Users\Александр\Desktop\экология\coal-power-plant-chin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9559" y="877912"/>
            <a:ext cx="1585150" cy="106522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Александр\Desktop\экология\space-pollution-358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44938" y="5097463"/>
            <a:ext cx="1806159" cy="12056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Александр\Desktop\экология\799px-CrumpleEarth.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64798" y="5169916"/>
            <a:ext cx="1670874" cy="125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69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55"/>
                                        </p:tgtEl>
                                      </p:cBhvr>
                                      <p:by x="150000" y="150000"/>
                                    </p:animScale>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2058"/>
                                        </p:tgtEl>
                                      </p:cBhvr>
                                      <p:by x="150000" y="150000"/>
                                    </p:animScale>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050"/>
                                        </p:tgtEl>
                                      </p:cBhvr>
                                      <p:by x="150000" y="150000"/>
                                    </p:animScale>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2052"/>
                                        </p:tgtEl>
                                      </p:cBhvr>
                                      <p:by x="150000" y="150000"/>
                                    </p:animScale>
                                  </p:childTnLst>
                                </p:cTn>
                              </p:par>
                            </p:childTnLst>
                          </p:cTn>
                        </p:par>
                      </p:childTnLst>
                    </p:cTn>
                  </p:par>
                </p:childTnLst>
              </p:cTn>
              <p:nextCondLst>
                <p:cond evt="onClick" delay="0">
                  <p:tgtEl>
                    <p:spTgt spid="18"/>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2053"/>
                                        </p:tgtEl>
                                      </p:cBhvr>
                                      <p:by x="150000" y="150000"/>
                                    </p:animScale>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6" presetClass="emph" presetSubtype="0" fill="hold" nodeType="clickEffect">
                                  <p:stCondLst>
                                    <p:cond delay="0"/>
                                  </p:stCondLst>
                                  <p:childTnLst>
                                    <p:animScale>
                                      <p:cBhvr>
                                        <p:cTn id="31" dur="2000" fill="hold"/>
                                        <p:tgtEl>
                                          <p:spTgt spid="2059"/>
                                        </p:tgtEl>
                                      </p:cBhvr>
                                      <p:by x="150000" y="150000"/>
                                    </p:animScale>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2054"/>
                                        </p:tgtEl>
                                      </p:cBhvr>
                                      <p:by x="150000" y="150000"/>
                                    </p:animScale>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2056"/>
                                        </p:tgtEl>
                                      </p:cBhvr>
                                      <p:by x="150000" y="150000"/>
                                    </p:animScale>
                                  </p:childTnLst>
                                </p:cTn>
                              </p:par>
                            </p:childTnLst>
                          </p:cTn>
                        </p:par>
                      </p:childTnLst>
                    </p:cTn>
                  </p:par>
                </p:childTnLst>
              </p:cTn>
              <p:nextCondLst>
                <p:cond evt="onClick" delay="0">
                  <p:tgtEl>
                    <p:spTgt spid="16"/>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2057"/>
                                        </p:tgtEl>
                                      </p:cBhvr>
                                      <p:by x="150000" y="150000"/>
                                    </p:animScale>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2051"/>
                                        </p:tgtEl>
                                      </p:cBhvr>
                                      <p:by x="150000" y="150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6" presetClass="emph" presetSubtype="0" fill="hold" nodeType="clickEffect">
                                  <p:stCondLst>
                                    <p:cond delay="0"/>
                                  </p:stCondLst>
                                  <p:childTnLst>
                                    <p:animScale>
                                      <p:cBhvr>
                                        <p:cTn id="56" dur="2000" fill="hold"/>
                                        <p:tgtEl>
                                          <p:spTgt spid="2060"/>
                                        </p:tgtEl>
                                      </p:cBhvr>
                                      <p:by x="150000" y="150000"/>
                                    </p:animScale>
                                  </p:childTnLst>
                                </p:cTn>
                              </p:par>
                            </p:childTnLst>
                          </p:cTn>
                        </p:par>
                      </p:childTnLst>
                    </p:cTn>
                  </p:par>
                </p:childTnLst>
              </p:cTn>
              <p:nextCondLst>
                <p:cond evt="onClick" delay="0">
                  <p:tgtEl>
                    <p:spTgt spid="10"/>
                  </p:tgtEl>
                </p:cond>
              </p:nextCondLst>
            </p:seq>
            <p:seq concurrent="1" nextAc="seek">
              <p:cTn id="57" restart="whenNotActive" fill="hold" evtFilter="cancelBubble" nodeType="interactiveSeq">
                <p:stCondLst>
                  <p:cond evt="onClick" delay="0">
                    <p:tgtEl>
                      <p:spTgt spid="8"/>
                    </p:tgtEl>
                  </p:cond>
                </p:stCondLst>
                <p:endSync evt="end" delay="0">
                  <p:rtn val="all"/>
                </p:endSync>
                <p:childTnLst>
                  <p:par>
                    <p:cTn id="58" fill="hold">
                      <p:stCondLst>
                        <p:cond delay="0"/>
                      </p:stCondLst>
                      <p:childTnLst>
                        <p:par>
                          <p:cTn id="59" fill="hold">
                            <p:stCondLst>
                              <p:cond delay="0"/>
                            </p:stCondLst>
                            <p:childTnLst>
                              <p:par>
                                <p:cTn id="60" presetID="6" presetClass="emph" presetSubtype="0" fill="hold" nodeType="clickEffect">
                                  <p:stCondLst>
                                    <p:cond delay="0"/>
                                  </p:stCondLst>
                                  <p:childTnLst>
                                    <p:animScale>
                                      <p:cBhvr>
                                        <p:cTn id="61" dur="2000" fill="hold"/>
                                        <p:tgtEl>
                                          <p:spTgt spid="2061"/>
                                        </p:tgtEl>
                                      </p:cBhvr>
                                      <p:by x="150000" y="150000"/>
                                    </p:animScale>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52926" y="285750"/>
            <a:ext cx="9371949" cy="650028"/>
          </a:xfrm>
        </p:spPr>
        <p:txBody>
          <a:bodyPr/>
          <a:lstStyle/>
          <a:p>
            <a:r>
              <a:rPr lang="en-US" dirty="0" smtClean="0"/>
              <a:t>Answer the questions</a:t>
            </a:r>
            <a:endParaRPr lang="ru-RU" dirty="0"/>
          </a:p>
        </p:txBody>
      </p:sp>
      <p:sp>
        <p:nvSpPr>
          <p:cNvPr id="4" name="Прямоугольник 3"/>
          <p:cNvSpPr/>
          <p:nvPr/>
        </p:nvSpPr>
        <p:spPr>
          <a:xfrm>
            <a:off x="714375" y="1090394"/>
            <a:ext cx="7419976" cy="369332"/>
          </a:xfrm>
          <a:prstGeom prst="rect">
            <a:avLst/>
          </a:prstGeom>
        </p:spPr>
        <p:txBody>
          <a:bodyPr wrap="square">
            <a:spAutoFit/>
          </a:bodyPr>
          <a:lstStyle/>
          <a:p>
            <a:pPr lvl="0">
              <a:lnSpc>
                <a:spcPct val="90000"/>
              </a:lnSpc>
              <a:spcBef>
                <a:spcPts val="1100"/>
              </a:spcBef>
            </a:pPr>
            <a:r>
              <a:rPr lang="en-US" sz="2000" dirty="0">
                <a:solidFill>
                  <a:srgbClr val="2A6CB2"/>
                </a:solidFill>
                <a:sym typeface="Webdings"/>
              </a:rPr>
              <a:t> </a:t>
            </a:r>
            <a:r>
              <a:rPr lang="en-US" sz="2000" dirty="0">
                <a:solidFill>
                  <a:schemeClr val="bg2">
                    <a:lumMod val="10000"/>
                  </a:schemeClr>
                </a:solidFill>
              </a:rPr>
              <a:t>Which of </a:t>
            </a:r>
            <a:r>
              <a:rPr lang="en-US" sz="2000" dirty="0" smtClean="0">
                <a:solidFill>
                  <a:schemeClr val="bg2">
                    <a:lumMod val="10000"/>
                  </a:schemeClr>
                </a:solidFill>
              </a:rPr>
              <a:t>the ecological problems </a:t>
            </a:r>
            <a:r>
              <a:rPr lang="en-US" sz="2000" dirty="0">
                <a:solidFill>
                  <a:schemeClr val="bg2">
                    <a:lumMod val="10000"/>
                  </a:schemeClr>
                </a:solidFill>
              </a:rPr>
              <a:t>can you see in the </a:t>
            </a:r>
            <a:r>
              <a:rPr lang="en-US" sz="2000" dirty="0" smtClean="0">
                <a:solidFill>
                  <a:schemeClr val="bg2">
                    <a:lumMod val="10000"/>
                  </a:schemeClr>
                </a:solidFill>
              </a:rPr>
              <a:t>picture?</a:t>
            </a:r>
            <a:endParaRPr lang="ru-RU" sz="2000" dirty="0">
              <a:solidFill>
                <a:schemeClr val="bg2">
                  <a:lumMod val="10000"/>
                </a:schemeClr>
              </a:solidFill>
            </a:endParaRPr>
          </a:p>
        </p:txBody>
      </p:sp>
      <p:sp>
        <p:nvSpPr>
          <p:cNvPr id="5" name="Прямоугольник 4"/>
          <p:cNvSpPr/>
          <p:nvPr/>
        </p:nvSpPr>
        <p:spPr>
          <a:xfrm>
            <a:off x="714375" y="4841409"/>
            <a:ext cx="5795963" cy="369332"/>
          </a:xfrm>
          <a:prstGeom prst="rect">
            <a:avLst/>
          </a:prstGeom>
        </p:spPr>
        <p:txBody>
          <a:bodyPr wrap="square">
            <a:spAutoFit/>
          </a:bodyPr>
          <a:lstStyle/>
          <a:p>
            <a:pPr lvl="0">
              <a:lnSpc>
                <a:spcPct val="90000"/>
              </a:lnSpc>
              <a:spcBef>
                <a:spcPts val="1100"/>
              </a:spcBef>
            </a:pPr>
            <a:r>
              <a:rPr lang="en-US" sz="2000" dirty="0">
                <a:solidFill>
                  <a:srgbClr val="2A6CB2"/>
                </a:solidFill>
                <a:sym typeface="Webdings"/>
              </a:rPr>
              <a:t> </a:t>
            </a:r>
            <a:r>
              <a:rPr lang="en-US" sz="2000" dirty="0">
                <a:solidFill>
                  <a:schemeClr val="bg2">
                    <a:lumMod val="10000"/>
                  </a:schemeClr>
                </a:solidFill>
              </a:rPr>
              <a:t>Can you explain the </a:t>
            </a:r>
            <a:r>
              <a:rPr lang="en-US" sz="2000" dirty="0" smtClean="0">
                <a:solidFill>
                  <a:schemeClr val="bg2">
                    <a:lumMod val="10000"/>
                  </a:schemeClr>
                </a:solidFill>
              </a:rPr>
              <a:t>problems?</a:t>
            </a:r>
            <a:r>
              <a:rPr lang="en-US" sz="2000" i="1" dirty="0" smtClean="0">
                <a:solidFill>
                  <a:schemeClr val="bg2">
                    <a:lumMod val="10000"/>
                  </a:schemeClr>
                </a:solidFill>
              </a:rPr>
              <a:t> </a:t>
            </a:r>
            <a:endParaRPr lang="ru-RU" sz="2000" dirty="0">
              <a:solidFill>
                <a:schemeClr val="bg2">
                  <a:lumMod val="10000"/>
                </a:schemeClr>
              </a:solidFill>
            </a:endParaRPr>
          </a:p>
        </p:txBody>
      </p:sp>
      <p:sp>
        <p:nvSpPr>
          <p:cNvPr id="6" name="Прямоугольник 5"/>
          <p:cNvSpPr/>
          <p:nvPr/>
        </p:nvSpPr>
        <p:spPr>
          <a:xfrm>
            <a:off x="714375" y="5631676"/>
            <a:ext cx="6238875" cy="369332"/>
          </a:xfrm>
          <a:prstGeom prst="rect">
            <a:avLst/>
          </a:prstGeom>
        </p:spPr>
        <p:txBody>
          <a:bodyPr wrap="square">
            <a:spAutoFit/>
          </a:bodyPr>
          <a:lstStyle/>
          <a:p>
            <a:pPr lvl="0">
              <a:lnSpc>
                <a:spcPct val="90000"/>
              </a:lnSpc>
              <a:spcBef>
                <a:spcPts val="1100"/>
              </a:spcBef>
            </a:pPr>
            <a:r>
              <a:rPr lang="en-US" sz="2000" dirty="0">
                <a:solidFill>
                  <a:srgbClr val="2A6CB2"/>
                </a:solidFill>
                <a:sym typeface="Webdings"/>
              </a:rPr>
              <a:t> </a:t>
            </a:r>
            <a:r>
              <a:rPr lang="en-US" sz="2000" dirty="0">
                <a:solidFill>
                  <a:schemeClr val="bg2">
                    <a:lumMod val="10000"/>
                  </a:schemeClr>
                </a:solidFill>
              </a:rPr>
              <a:t>What are governments doing and what can we do?</a:t>
            </a:r>
            <a:endParaRPr lang="ru-RU" sz="2000" dirty="0">
              <a:solidFill>
                <a:schemeClr val="bg2">
                  <a:lumMod val="10000"/>
                </a:schemeClr>
              </a:solidFill>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1106301" y="1575807"/>
            <a:ext cx="5012110" cy="3127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кругленная прямоугольная выноска 2"/>
          <p:cNvSpPr/>
          <p:nvPr/>
        </p:nvSpPr>
        <p:spPr>
          <a:xfrm>
            <a:off x="8248651" y="826605"/>
            <a:ext cx="2628899" cy="1266242"/>
          </a:xfrm>
          <a:prstGeom prst="wedgeRoundRectCallout">
            <a:avLst>
              <a:gd name="adj1" fmla="val -77042"/>
              <a:gd name="adj2" fmla="val -154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Toxic fumes, factory waste, acid rain, polluted clouds, air, water and soil pollution </a:t>
            </a:r>
            <a:endParaRPr lang="ru-RU" dirty="0"/>
          </a:p>
        </p:txBody>
      </p:sp>
      <p:sp>
        <p:nvSpPr>
          <p:cNvPr id="7" name="Скругленная прямоугольная выноска 6"/>
          <p:cNvSpPr/>
          <p:nvPr/>
        </p:nvSpPr>
        <p:spPr>
          <a:xfrm>
            <a:off x="7158033" y="2410391"/>
            <a:ext cx="4529139" cy="2933700"/>
          </a:xfrm>
          <a:prstGeom prst="wedgeRoundRectCallout">
            <a:avLst>
              <a:gd name="adj1" fmla="val -79803"/>
              <a:gd name="adj2" fmla="val 367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Cars, factories and power plants cause air pollution which is gathered in clouds. These clouds carry this pollution, which makes acid rain, long distances. When it rains, snows or when there is fog or sleet, the atmosphere becomes polluted. The rivers, seas, and soil become polluted. As a result, lots of fish and plant species are poisoned or wiped out. People also have breathing problems.</a:t>
            </a:r>
            <a:endParaRPr lang="ru-RU" dirty="0"/>
          </a:p>
        </p:txBody>
      </p:sp>
      <p:sp>
        <p:nvSpPr>
          <p:cNvPr id="8" name="Скругленная прямоугольная выноска 7"/>
          <p:cNvSpPr/>
          <p:nvPr/>
        </p:nvSpPr>
        <p:spPr>
          <a:xfrm>
            <a:off x="7531891" y="5583108"/>
            <a:ext cx="3781425" cy="835799"/>
          </a:xfrm>
          <a:prstGeom prst="wedgeRoundRectCallout">
            <a:avLst>
              <a:gd name="adj1" fmla="val -67433"/>
              <a:gd name="adj2" fmla="val -188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Governments are trying to reduce air pollution and are making industries use new technologies.</a:t>
            </a:r>
            <a:endParaRPr lang="ru-RU" dirty="0"/>
          </a:p>
        </p:txBody>
      </p:sp>
    </p:spTree>
    <p:extLst>
      <p:ext uri="{BB962C8B-B14F-4D97-AF65-F5344CB8AC3E}">
        <p14:creationId xmlns:p14="http://schemas.microsoft.com/office/powerpoint/2010/main" val="189249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6" presetClass="entr" presetSubtype="3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2000"/>
                                        <p:tgtEl>
                                          <p:spTgt spid="7"/>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out)">
                                      <p:cBhvr>
                                        <p:cTn id="19" dur="2000"/>
                                        <p:tgtEl>
                                          <p:spTgt spid="8"/>
                                        </p:tgtEl>
                                      </p:cBhvr>
                                    </p:animEffect>
                                  </p:childTnLst>
                                </p:cTn>
                              </p:par>
                            </p:childTnLst>
                          </p:cTn>
                        </p:par>
                      </p:childTnLst>
                    </p:cTn>
                  </p:par>
                </p:childTnLst>
              </p:cTn>
              <p:nextCondLst>
                <p:cond evt="onClick" delay="0">
                  <p:tgtEl>
                    <p:spTgt spid="6"/>
                  </p:tgtEl>
                </p:cond>
              </p:nextCondLst>
            </p:seq>
          </p:childTnLst>
        </p:cTn>
      </p:par>
    </p:tnLst>
    <p:bldLst>
      <p:bldP spid="3"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711076" y="415185"/>
            <a:ext cx="10737070" cy="688128"/>
          </a:xfrm>
        </p:spPr>
        <p:txBody>
          <a:bodyPr>
            <a:normAutofit fontScale="90000"/>
          </a:bodyPr>
          <a:lstStyle/>
          <a:p>
            <a:r>
              <a:rPr lang="en-US" dirty="0"/>
              <a:t>L</a:t>
            </a:r>
            <a:r>
              <a:rPr lang="en-US" dirty="0" smtClean="0"/>
              <a:t>et’s </a:t>
            </a:r>
            <a:r>
              <a:rPr lang="en-US" dirty="0"/>
              <a:t>check up your </a:t>
            </a:r>
            <a:r>
              <a:rPr lang="en-US" dirty="0" smtClean="0"/>
              <a:t>answers, but before </a:t>
            </a:r>
            <a:r>
              <a:rPr lang="en-US" dirty="0"/>
              <a:t>it, fill in the blanks with the </a:t>
            </a:r>
            <a:r>
              <a:rPr lang="en-US" dirty="0" smtClean="0"/>
              <a:t>words. </a:t>
            </a:r>
            <a:r>
              <a:rPr lang="en-US" dirty="0"/>
              <a:t>Listen, read and translate the </a:t>
            </a:r>
            <a:r>
              <a:rPr lang="en-US" dirty="0" smtClean="0"/>
              <a:t>text</a:t>
            </a:r>
            <a:endParaRPr lang="ru-RU" dirty="0"/>
          </a:p>
        </p:txBody>
      </p:sp>
      <p:sp>
        <p:nvSpPr>
          <p:cNvPr id="8" name="Объект 7"/>
          <p:cNvSpPr>
            <a:spLocks noGrp="1"/>
          </p:cNvSpPr>
          <p:nvPr>
            <p:ph idx="1"/>
          </p:nvPr>
        </p:nvSpPr>
        <p:spPr>
          <a:xfrm>
            <a:off x="581025" y="1304925"/>
            <a:ext cx="11334750" cy="5172075"/>
          </a:xfrm>
        </p:spPr>
        <p:txBody>
          <a:bodyPr>
            <a:noAutofit/>
          </a:bodyPr>
          <a:lstStyle/>
          <a:p>
            <a:pPr marL="0" indent="0">
              <a:buNone/>
            </a:pPr>
            <a:r>
              <a:rPr lang="en-US" sz="1700" b="1" dirty="0" smtClean="0">
                <a:solidFill>
                  <a:schemeClr val="bg2">
                    <a:lumMod val="10000"/>
                  </a:schemeClr>
                </a:solidFill>
              </a:rPr>
              <a:t>Acid rain. The problem</a:t>
            </a:r>
          </a:p>
          <a:p>
            <a:pPr marL="0" indent="0">
              <a:buNone/>
            </a:pPr>
            <a:r>
              <a:rPr lang="en-US" sz="1700" dirty="0" smtClean="0">
                <a:solidFill>
                  <a:schemeClr val="bg2">
                    <a:lumMod val="10000"/>
                  </a:schemeClr>
                </a:solidFill>
              </a:rPr>
              <a:t>The </a:t>
            </a:r>
            <a:r>
              <a:rPr lang="en-US" sz="1700" dirty="0">
                <a:solidFill>
                  <a:schemeClr val="bg2">
                    <a:lumMod val="10000"/>
                  </a:schemeClr>
                </a:solidFill>
              </a:rPr>
              <a:t>problem starts here. Cars burn petrol, </a:t>
            </a:r>
            <a:r>
              <a:rPr lang="en-US" sz="1700" dirty="0" smtClean="0">
                <a:solidFill>
                  <a:schemeClr val="bg2">
                    <a:lumMod val="10000"/>
                  </a:schemeClr>
                </a:solidFill>
              </a:rPr>
              <a:t>factories and </a:t>
            </a:r>
            <a:r>
              <a:rPr lang="en-US" sz="1700" dirty="0">
                <a:solidFill>
                  <a:schemeClr val="bg2">
                    <a:lumMod val="10000"/>
                  </a:schemeClr>
                </a:solidFill>
              </a:rPr>
              <a:t>power stations burn coal and emit toxic fumes</a:t>
            </a:r>
            <a:r>
              <a:rPr lang="en-US" sz="1700" dirty="0" smtClean="0">
                <a:solidFill>
                  <a:schemeClr val="bg2">
                    <a:lumMod val="10000"/>
                  </a:schemeClr>
                </a:solidFill>
              </a:rPr>
              <a:t>. So</a:t>
            </a:r>
            <a:r>
              <a:rPr lang="en-US" sz="1700" dirty="0">
                <a:solidFill>
                  <a:schemeClr val="bg2">
                    <a:lumMod val="10000"/>
                  </a:schemeClr>
                </a:solidFill>
              </a:rPr>
              <a:t>, the air that we breathe becomes </a:t>
            </a:r>
            <a:r>
              <a:rPr lang="en-US" sz="1700" dirty="0" smtClean="0">
                <a:solidFill>
                  <a:schemeClr val="bg2">
                    <a:lumMod val="10000"/>
                  </a:schemeClr>
                </a:solidFill>
              </a:rPr>
              <a:t>polluted. </a:t>
            </a:r>
          </a:p>
          <a:p>
            <a:pPr marL="0" indent="0">
              <a:buNone/>
            </a:pPr>
            <a:r>
              <a:rPr lang="en-US" sz="1700" b="1" dirty="0" smtClean="0">
                <a:solidFill>
                  <a:schemeClr val="bg2">
                    <a:lumMod val="10000"/>
                  </a:schemeClr>
                </a:solidFill>
              </a:rPr>
              <a:t>Air </a:t>
            </a:r>
            <a:r>
              <a:rPr lang="en-US" sz="1700" b="1" dirty="0">
                <a:solidFill>
                  <a:schemeClr val="bg2">
                    <a:lumMod val="10000"/>
                  </a:schemeClr>
                </a:solidFill>
              </a:rPr>
              <a:t>pollution </a:t>
            </a:r>
            <a:r>
              <a:rPr lang="en-US" sz="1700" b="1" dirty="0" smtClean="0">
                <a:solidFill>
                  <a:schemeClr val="bg2">
                    <a:lumMod val="10000"/>
                  </a:schemeClr>
                </a:solidFill>
              </a:rPr>
              <a:t>&amp; </a:t>
            </a:r>
            <a:r>
              <a:rPr lang="en-US" sz="1700" b="1" dirty="0">
                <a:solidFill>
                  <a:schemeClr val="bg2">
                    <a:lumMod val="10000"/>
                  </a:schemeClr>
                </a:solidFill>
              </a:rPr>
              <a:t>acid rain</a:t>
            </a:r>
          </a:p>
          <a:p>
            <a:pPr marL="0" indent="0">
              <a:buNone/>
            </a:pPr>
            <a:r>
              <a:rPr lang="en-US" sz="1700" dirty="0">
                <a:solidFill>
                  <a:schemeClr val="bg2">
                    <a:lumMod val="10000"/>
                  </a:schemeClr>
                </a:solidFill>
              </a:rPr>
              <a:t>This pollution is gathered in clouds and with the </a:t>
            </a:r>
            <a:r>
              <a:rPr lang="en-US" sz="1700" dirty="0" smtClean="0">
                <a:solidFill>
                  <a:schemeClr val="bg2">
                    <a:lumMod val="10000"/>
                  </a:schemeClr>
                </a:solidFill>
              </a:rPr>
              <a:t>oxygen and </a:t>
            </a:r>
            <a:r>
              <a:rPr lang="en-US" sz="1700" dirty="0">
                <a:solidFill>
                  <a:schemeClr val="bg2">
                    <a:lumMod val="10000"/>
                  </a:schemeClr>
                </a:solidFill>
              </a:rPr>
              <a:t>water in the atmosphere it becomes acid. </a:t>
            </a:r>
            <a:r>
              <a:rPr lang="en-US" sz="1700" dirty="0" smtClean="0">
                <a:solidFill>
                  <a:schemeClr val="bg2">
                    <a:lumMod val="10000"/>
                  </a:schemeClr>
                </a:solidFill>
              </a:rPr>
              <a:t>The winds </a:t>
            </a:r>
            <a:r>
              <a:rPr lang="en-US" sz="1700" dirty="0">
                <a:solidFill>
                  <a:schemeClr val="bg2">
                    <a:lumMod val="10000"/>
                  </a:schemeClr>
                </a:solidFill>
              </a:rPr>
              <a:t>carry the polluted clouds across long distances</a:t>
            </a:r>
            <a:r>
              <a:rPr lang="en-US" sz="1700" dirty="0" smtClean="0">
                <a:solidFill>
                  <a:schemeClr val="bg2">
                    <a:lumMod val="10000"/>
                  </a:schemeClr>
                </a:solidFill>
              </a:rPr>
              <a:t>, far </a:t>
            </a:r>
            <a:r>
              <a:rPr lang="en-US" sz="1700" dirty="0" smtClean="0">
                <a:solidFill>
                  <a:srgbClr val="FF0000"/>
                </a:solidFill>
              </a:rPr>
              <a:t>away</a:t>
            </a:r>
            <a:r>
              <a:rPr lang="en-US" sz="1700" dirty="0" smtClean="0">
                <a:solidFill>
                  <a:schemeClr val="bg2">
                    <a:lumMod val="10000"/>
                  </a:schemeClr>
                </a:solidFill>
              </a:rPr>
              <a:t>.</a:t>
            </a:r>
          </a:p>
          <a:p>
            <a:pPr marL="0" indent="0">
              <a:buNone/>
            </a:pPr>
            <a:r>
              <a:rPr lang="en-US" sz="1700" dirty="0" smtClean="0">
                <a:solidFill>
                  <a:schemeClr val="bg2">
                    <a:lumMod val="10000"/>
                  </a:schemeClr>
                </a:solidFill>
              </a:rPr>
              <a:t> When </a:t>
            </a:r>
            <a:r>
              <a:rPr lang="en-US" sz="1700" dirty="0">
                <a:solidFill>
                  <a:schemeClr val="bg2">
                    <a:lumMod val="10000"/>
                  </a:schemeClr>
                </a:solidFill>
              </a:rPr>
              <a:t>it rains, this pollution lands </a:t>
            </a:r>
            <a:r>
              <a:rPr lang="en-US" sz="1700" dirty="0" smtClean="0">
                <a:solidFill>
                  <a:schemeClr val="bg2">
                    <a:lumMod val="10000"/>
                  </a:schemeClr>
                </a:solidFill>
              </a:rPr>
              <a:t>on trees</a:t>
            </a:r>
            <a:r>
              <a:rPr lang="en-US" sz="1700" dirty="0">
                <a:solidFill>
                  <a:schemeClr val="bg2">
                    <a:lumMod val="10000"/>
                  </a:schemeClr>
                </a:solidFill>
              </a:rPr>
              <a:t>, houses, buildings, cars, clothes, everywhere</a:t>
            </a:r>
            <a:r>
              <a:rPr lang="en-US" sz="1700" dirty="0" smtClean="0">
                <a:solidFill>
                  <a:schemeClr val="bg2">
                    <a:lumMod val="10000"/>
                  </a:schemeClr>
                </a:solidFill>
              </a:rPr>
              <a:t>!!! This </a:t>
            </a:r>
            <a:r>
              <a:rPr lang="en-US" sz="1700" dirty="0">
                <a:solidFill>
                  <a:schemeClr val="bg2">
                    <a:lumMod val="10000"/>
                  </a:schemeClr>
                </a:solidFill>
              </a:rPr>
              <a:t>is called acid rain, </a:t>
            </a:r>
            <a:r>
              <a:rPr lang="en-US" sz="1700" dirty="0" smtClean="0">
                <a:solidFill>
                  <a:srgbClr val="FF0000"/>
                </a:solidFill>
              </a:rPr>
              <a:t>but</a:t>
            </a:r>
            <a:r>
              <a:rPr lang="en-US" sz="1700" dirty="0" smtClean="0">
                <a:solidFill>
                  <a:schemeClr val="bg2">
                    <a:lumMod val="10000"/>
                  </a:schemeClr>
                </a:solidFill>
              </a:rPr>
              <a:t>      there </a:t>
            </a:r>
            <a:r>
              <a:rPr lang="en-US" sz="1700" dirty="0">
                <a:solidFill>
                  <a:schemeClr val="bg2">
                    <a:lumMod val="10000"/>
                  </a:schemeClr>
                </a:solidFill>
              </a:rPr>
              <a:t>is actually </a:t>
            </a:r>
            <a:r>
              <a:rPr lang="en-US" sz="1700" dirty="0" smtClean="0">
                <a:solidFill>
                  <a:schemeClr val="bg2">
                    <a:lumMod val="10000"/>
                  </a:schemeClr>
                </a:solidFill>
              </a:rPr>
              <a:t>'acid fog</a:t>
            </a:r>
            <a:r>
              <a:rPr lang="en-US" sz="1700" dirty="0">
                <a:solidFill>
                  <a:schemeClr val="bg2">
                    <a:lumMod val="10000"/>
                  </a:schemeClr>
                </a:solidFill>
              </a:rPr>
              <a:t>', 'snow' and 'sleet' in the same way</a:t>
            </a:r>
            <a:r>
              <a:rPr lang="en-US" sz="1700" dirty="0" smtClean="0">
                <a:solidFill>
                  <a:schemeClr val="bg2">
                    <a:lumMod val="10000"/>
                  </a:schemeClr>
                </a:solidFill>
              </a:rPr>
              <a:t>!</a:t>
            </a:r>
          </a:p>
          <a:p>
            <a:pPr marL="0" indent="0">
              <a:buNone/>
            </a:pPr>
            <a:r>
              <a:rPr lang="en-US" sz="1700" b="1" dirty="0" smtClean="0">
                <a:solidFill>
                  <a:schemeClr val="bg2">
                    <a:lumMod val="10000"/>
                  </a:schemeClr>
                </a:solidFill>
              </a:rPr>
              <a:t>Water </a:t>
            </a:r>
            <a:r>
              <a:rPr lang="en-US" sz="1700" b="1" dirty="0">
                <a:solidFill>
                  <a:schemeClr val="bg2">
                    <a:lumMod val="10000"/>
                  </a:schemeClr>
                </a:solidFill>
              </a:rPr>
              <a:t>and soil </a:t>
            </a:r>
            <a:r>
              <a:rPr lang="en-US" sz="1700" b="1" dirty="0" smtClean="0">
                <a:solidFill>
                  <a:schemeClr val="bg2">
                    <a:lumMod val="10000"/>
                  </a:schemeClr>
                </a:solidFill>
              </a:rPr>
              <a:t>pollution</a:t>
            </a:r>
          </a:p>
          <a:p>
            <a:pPr marL="0" indent="0">
              <a:buNone/>
            </a:pPr>
            <a:r>
              <a:rPr lang="en-US" sz="1700" dirty="0" smtClean="0">
                <a:solidFill>
                  <a:schemeClr val="bg2">
                    <a:lumMod val="10000"/>
                  </a:schemeClr>
                </a:solidFill>
              </a:rPr>
              <a:t>When </a:t>
            </a:r>
            <a:r>
              <a:rPr lang="en-US" sz="1700" dirty="0">
                <a:solidFill>
                  <a:schemeClr val="bg2">
                    <a:lumMod val="10000"/>
                  </a:schemeClr>
                </a:solidFill>
              </a:rPr>
              <a:t>acid rain falls into lakes, streams, rivers and seas</a:t>
            </a:r>
            <a:r>
              <a:rPr lang="en-US" sz="1700" dirty="0" smtClean="0">
                <a:solidFill>
                  <a:schemeClr val="bg2">
                    <a:lumMod val="10000"/>
                  </a:schemeClr>
                </a:solidFill>
              </a:rPr>
              <a:t>, they </a:t>
            </a:r>
            <a:r>
              <a:rPr lang="en-US" sz="1700" dirty="0">
                <a:solidFill>
                  <a:schemeClr val="bg2">
                    <a:lumMod val="10000"/>
                  </a:schemeClr>
                </a:solidFill>
              </a:rPr>
              <a:t>become toxic. This is water pollution and it harms</a:t>
            </a:r>
            <a:r>
              <a:rPr lang="en-US" sz="1700" dirty="0" smtClean="0">
                <a:solidFill>
                  <a:schemeClr val="bg2">
                    <a:lumMod val="10000"/>
                  </a:schemeClr>
                </a:solidFill>
              </a:rPr>
              <a:t>, kills </a:t>
            </a:r>
            <a:r>
              <a:rPr lang="en-US" sz="1700" dirty="0">
                <a:solidFill>
                  <a:schemeClr val="bg2">
                    <a:lumMod val="10000"/>
                  </a:schemeClr>
                </a:solidFill>
              </a:rPr>
              <a:t>or wipes out fish and plant species. When acid </a:t>
            </a:r>
            <a:r>
              <a:rPr lang="en-US" sz="1700" dirty="0" smtClean="0">
                <a:solidFill>
                  <a:schemeClr val="bg2">
                    <a:lumMod val="10000"/>
                  </a:schemeClr>
                </a:solidFill>
              </a:rPr>
              <a:t>rain flows </a:t>
            </a:r>
            <a:r>
              <a:rPr lang="en-US" sz="1700" dirty="0">
                <a:solidFill>
                  <a:schemeClr val="bg2">
                    <a:lumMod val="10000"/>
                  </a:schemeClr>
                </a:solidFill>
              </a:rPr>
              <a:t>through the soil, it poisons trees and plants. </a:t>
            </a:r>
            <a:r>
              <a:rPr lang="en-US" sz="1700" dirty="0" smtClean="0">
                <a:solidFill>
                  <a:schemeClr val="bg2">
                    <a:lumMod val="10000"/>
                  </a:schemeClr>
                </a:solidFill>
              </a:rPr>
              <a:t>Acid rain   </a:t>
            </a:r>
            <a:r>
              <a:rPr lang="en-US" sz="1700" dirty="0" smtClean="0">
                <a:solidFill>
                  <a:srgbClr val="FF0000"/>
                </a:solidFill>
              </a:rPr>
              <a:t>also    </a:t>
            </a:r>
            <a:r>
              <a:rPr lang="en-US" sz="1700" dirty="0" smtClean="0">
                <a:solidFill>
                  <a:schemeClr val="bg2">
                    <a:lumMod val="10000"/>
                  </a:schemeClr>
                </a:solidFill>
              </a:rPr>
              <a:t>causes </a:t>
            </a:r>
            <a:r>
              <a:rPr lang="en-US" sz="1700" dirty="0">
                <a:solidFill>
                  <a:schemeClr val="bg2">
                    <a:lumMod val="10000"/>
                  </a:schemeClr>
                </a:solidFill>
              </a:rPr>
              <a:t>serious damage to </a:t>
            </a:r>
            <a:r>
              <a:rPr lang="en-US" sz="1700" dirty="0" smtClean="0">
                <a:solidFill>
                  <a:schemeClr val="bg2">
                    <a:lumMod val="10000"/>
                  </a:schemeClr>
                </a:solidFill>
              </a:rPr>
              <a:t>important buildings </a:t>
            </a:r>
            <a:r>
              <a:rPr lang="en-US" sz="1700" dirty="0">
                <a:solidFill>
                  <a:schemeClr val="bg2">
                    <a:lumMod val="10000"/>
                  </a:schemeClr>
                </a:solidFill>
              </a:rPr>
              <a:t>and </a:t>
            </a:r>
            <a:r>
              <a:rPr lang="en-US" sz="1700" dirty="0" smtClean="0">
                <a:solidFill>
                  <a:schemeClr val="bg2">
                    <a:lumMod val="10000"/>
                  </a:schemeClr>
                </a:solidFill>
              </a:rPr>
              <a:t>objects.</a:t>
            </a:r>
          </a:p>
          <a:p>
            <a:pPr marL="0" indent="0">
              <a:buNone/>
            </a:pPr>
            <a:r>
              <a:rPr lang="en-US" sz="1700" b="1" dirty="0" smtClean="0">
                <a:solidFill>
                  <a:schemeClr val="bg2">
                    <a:lumMod val="10000"/>
                  </a:schemeClr>
                </a:solidFill>
              </a:rPr>
              <a:t>Good </a:t>
            </a:r>
            <a:r>
              <a:rPr lang="en-US" sz="1700" b="1" dirty="0">
                <a:solidFill>
                  <a:schemeClr val="bg2">
                    <a:lumMod val="10000"/>
                  </a:schemeClr>
                </a:solidFill>
              </a:rPr>
              <a:t>news</a:t>
            </a:r>
          </a:p>
          <a:p>
            <a:pPr marL="0" indent="0">
              <a:buNone/>
            </a:pPr>
            <a:r>
              <a:rPr lang="en-US" sz="1700" dirty="0">
                <a:solidFill>
                  <a:schemeClr val="bg2">
                    <a:lumMod val="10000"/>
                  </a:schemeClr>
                </a:solidFill>
              </a:rPr>
              <a:t>The good news is that governments have been </a:t>
            </a:r>
            <a:r>
              <a:rPr lang="en-US" sz="1700" dirty="0" smtClean="0">
                <a:solidFill>
                  <a:schemeClr val="bg2">
                    <a:lumMod val="10000"/>
                  </a:schemeClr>
                </a:solidFill>
              </a:rPr>
              <a:t>trying to </a:t>
            </a:r>
            <a:r>
              <a:rPr lang="en-US" sz="1700" dirty="0">
                <a:solidFill>
                  <a:schemeClr val="bg2">
                    <a:lumMod val="10000"/>
                  </a:schemeClr>
                </a:solidFill>
              </a:rPr>
              <a:t>reduce the air pollution that causes acid rain</a:t>
            </a:r>
            <a:r>
              <a:rPr lang="en-US" sz="1700" dirty="0" smtClean="0">
                <a:solidFill>
                  <a:schemeClr val="bg2">
                    <a:lumMod val="10000"/>
                  </a:schemeClr>
                </a:solidFill>
              </a:rPr>
              <a:t>. </a:t>
            </a:r>
            <a:r>
              <a:rPr lang="en-US" sz="1700" dirty="0" smtClean="0">
                <a:solidFill>
                  <a:srgbClr val="FF0000"/>
                </a:solidFill>
              </a:rPr>
              <a:t>Some</a:t>
            </a:r>
            <a:r>
              <a:rPr lang="en-US" sz="1700" dirty="0" smtClean="0">
                <a:solidFill>
                  <a:schemeClr val="bg2">
                    <a:lumMod val="10000"/>
                  </a:schemeClr>
                </a:solidFill>
              </a:rPr>
              <a:t>  industries </a:t>
            </a:r>
            <a:r>
              <a:rPr lang="en-US" sz="1700" dirty="0">
                <a:solidFill>
                  <a:schemeClr val="bg2">
                    <a:lumMod val="10000"/>
                  </a:schemeClr>
                </a:solidFill>
              </a:rPr>
              <a:t>have been using </a:t>
            </a:r>
            <a:r>
              <a:rPr lang="en-US" sz="1700" dirty="0" smtClean="0">
                <a:solidFill>
                  <a:schemeClr val="bg2">
                    <a:lumMod val="10000"/>
                  </a:schemeClr>
                </a:solidFill>
              </a:rPr>
              <a:t>new technologies </a:t>
            </a:r>
            <a:r>
              <a:rPr lang="en-US" sz="1700" dirty="0">
                <a:solidFill>
                  <a:schemeClr val="bg2">
                    <a:lumMod val="10000"/>
                  </a:schemeClr>
                </a:solidFill>
              </a:rPr>
              <a:t>for some time to help make </a:t>
            </a:r>
            <a:r>
              <a:rPr lang="en-US" sz="1700" dirty="0" smtClean="0">
                <a:solidFill>
                  <a:schemeClr val="bg2">
                    <a:lumMod val="10000"/>
                  </a:schemeClr>
                </a:solidFill>
              </a:rPr>
              <a:t>factory smoke </a:t>
            </a:r>
            <a:r>
              <a:rPr lang="en-US" sz="1700" dirty="0">
                <a:solidFill>
                  <a:schemeClr val="bg2">
                    <a:lumMod val="10000"/>
                  </a:schemeClr>
                </a:solidFill>
              </a:rPr>
              <a:t>less harmful to the environment. But we </a:t>
            </a:r>
            <a:r>
              <a:rPr lang="en-US" sz="1700" dirty="0" smtClean="0">
                <a:solidFill>
                  <a:schemeClr val="bg2">
                    <a:lumMod val="10000"/>
                  </a:schemeClr>
                </a:solidFill>
              </a:rPr>
              <a:t>need to </a:t>
            </a:r>
            <a:r>
              <a:rPr lang="en-US" sz="1700" dirty="0">
                <a:solidFill>
                  <a:schemeClr val="bg2">
                    <a:lumMod val="10000"/>
                  </a:schemeClr>
                </a:solidFill>
              </a:rPr>
              <a:t>do more! We can help reduce the amount o f </a:t>
            </a:r>
            <a:r>
              <a:rPr lang="en-US" sz="1700" dirty="0" smtClean="0">
                <a:solidFill>
                  <a:schemeClr val="bg2">
                    <a:lumMod val="10000"/>
                  </a:schemeClr>
                </a:solidFill>
              </a:rPr>
              <a:t>acid rain </a:t>
            </a:r>
            <a:r>
              <a:rPr lang="en-US" sz="1700" dirty="0">
                <a:solidFill>
                  <a:schemeClr val="bg2">
                    <a:lumMod val="10000"/>
                  </a:schemeClr>
                </a:solidFill>
              </a:rPr>
              <a:t>by using </a:t>
            </a:r>
            <a:r>
              <a:rPr lang="en-US" sz="1700" dirty="0" smtClean="0">
                <a:solidFill>
                  <a:schemeClr val="bg2">
                    <a:lumMod val="10000"/>
                  </a:schemeClr>
                </a:solidFill>
              </a:rPr>
              <a:t>   </a:t>
            </a:r>
            <a:r>
              <a:rPr lang="en-US" sz="1700" dirty="0" smtClean="0">
                <a:solidFill>
                  <a:srgbClr val="FF0000"/>
                </a:solidFill>
              </a:rPr>
              <a:t>our</a:t>
            </a:r>
            <a:r>
              <a:rPr lang="en-US" sz="1700" dirty="0" smtClean="0">
                <a:solidFill>
                  <a:schemeClr val="bg2">
                    <a:lumMod val="10000"/>
                  </a:schemeClr>
                </a:solidFill>
              </a:rPr>
              <a:t>    cars </a:t>
            </a:r>
            <a:r>
              <a:rPr lang="en-US" sz="1700" dirty="0">
                <a:solidFill>
                  <a:schemeClr val="bg2">
                    <a:lumMod val="10000"/>
                  </a:schemeClr>
                </a:solidFill>
              </a:rPr>
              <a:t>less or by using </a:t>
            </a:r>
            <a:r>
              <a:rPr lang="en-US" sz="1700" dirty="0" smtClean="0">
                <a:solidFill>
                  <a:schemeClr val="bg2">
                    <a:lumMod val="10000"/>
                  </a:schemeClr>
                </a:solidFill>
              </a:rPr>
              <a:t>solar power </a:t>
            </a:r>
            <a:r>
              <a:rPr lang="en-US" sz="1700" dirty="0">
                <a:solidFill>
                  <a:schemeClr val="bg2">
                    <a:lumMod val="10000"/>
                  </a:schemeClr>
                </a:solidFill>
              </a:rPr>
              <a:t>to heat our homes</a:t>
            </a:r>
            <a:r>
              <a:rPr lang="en-US" sz="1700" dirty="0" smtClean="0">
                <a:solidFill>
                  <a:schemeClr val="bg2">
                    <a:lumMod val="10000"/>
                  </a:schemeClr>
                </a:solidFill>
              </a:rPr>
              <a:t>. </a:t>
            </a:r>
            <a:endParaRPr lang="ru-RU" sz="1700" dirty="0">
              <a:solidFill>
                <a:schemeClr val="bg2">
                  <a:lumMod val="10000"/>
                </a:schemeClr>
              </a:solidFill>
            </a:endParaRPr>
          </a:p>
        </p:txBody>
      </p:sp>
      <p:sp>
        <p:nvSpPr>
          <p:cNvPr id="3" name="Облако 2"/>
          <p:cNvSpPr/>
          <p:nvPr/>
        </p:nvSpPr>
        <p:spPr>
          <a:xfrm>
            <a:off x="4343400" y="2886075"/>
            <a:ext cx="600075" cy="3429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ru-RU" dirty="0"/>
          </a:p>
        </p:txBody>
      </p:sp>
      <p:sp>
        <p:nvSpPr>
          <p:cNvPr id="28" name="Облако 27"/>
          <p:cNvSpPr/>
          <p:nvPr/>
        </p:nvSpPr>
        <p:spPr>
          <a:xfrm>
            <a:off x="10553700" y="3228975"/>
            <a:ext cx="600075" cy="3429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ru-RU" dirty="0"/>
          </a:p>
        </p:txBody>
      </p:sp>
      <p:sp>
        <p:nvSpPr>
          <p:cNvPr id="29" name="Облако 28"/>
          <p:cNvSpPr/>
          <p:nvPr/>
        </p:nvSpPr>
        <p:spPr>
          <a:xfrm>
            <a:off x="9610725" y="4457700"/>
            <a:ext cx="600075" cy="3429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ru-RU" dirty="0"/>
          </a:p>
        </p:txBody>
      </p:sp>
      <p:sp>
        <p:nvSpPr>
          <p:cNvPr id="30" name="Облако 29"/>
          <p:cNvSpPr/>
          <p:nvPr/>
        </p:nvSpPr>
        <p:spPr>
          <a:xfrm>
            <a:off x="9610725" y="5419725"/>
            <a:ext cx="685800" cy="3429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ru-RU" dirty="0"/>
          </a:p>
        </p:txBody>
      </p:sp>
      <p:sp>
        <p:nvSpPr>
          <p:cNvPr id="32" name="Облако 31"/>
          <p:cNvSpPr/>
          <p:nvPr/>
        </p:nvSpPr>
        <p:spPr>
          <a:xfrm>
            <a:off x="5905500" y="5924550"/>
            <a:ext cx="600075" cy="3429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ru-RU" dirty="0"/>
          </a:p>
        </p:txBody>
      </p:sp>
      <p:pic>
        <p:nvPicPr>
          <p:cNvPr id="33" name="Ex. 2b, p. 76  save the Eart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493713"/>
            <a:ext cx="609600" cy="609600"/>
          </a:xfrm>
          <a:prstGeom prst="rect">
            <a:avLst/>
          </a:prstGeom>
        </p:spPr>
      </p:pic>
    </p:spTree>
    <p:extLst>
      <p:ext uri="{BB962C8B-B14F-4D97-AF65-F5344CB8AC3E}">
        <p14:creationId xmlns:p14="http://schemas.microsoft.com/office/powerpoint/2010/main" val="88354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3"/>
                                        </p:tgtEl>
                                        <p:attrNameLst>
                                          <p:attrName>ppt_y</p:attrName>
                                        </p:attrNameLst>
                                      </p:cBhvr>
                                      <p:tavLst>
                                        <p:tav tm="0">
                                          <p:val>
                                            <p:strVal val="#ppt_y"/>
                                          </p:val>
                                        </p:tav>
                                        <p:tav tm="100000">
                                          <p:val>
                                            <p:strVal val="#ppt_y+#ppt_h*1.125000"/>
                                          </p:val>
                                        </p:tav>
                                      </p:tavLst>
                                    </p:anim>
                                    <p:animEffect transition="out" filter="wipe(down)">
                                      <p:cBhvr>
                                        <p:cTn id="7" dur="500"/>
                                        <p:tgtEl>
                                          <p:spTgt spid="3"/>
                                        </p:tgtEl>
                                      </p:cBhvr>
                                    </p:animEffect>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grpId="0" nodeType="clickEffect">
                                  <p:stCondLst>
                                    <p:cond delay="0"/>
                                  </p:stCondLst>
                                  <p:childTnLst>
                                    <p:anim calcmode="lin" valueType="num">
                                      <p:cBhvr additive="base">
                                        <p:cTn id="13" dur="500"/>
                                        <p:tgtEl>
                                          <p:spTgt spid="28"/>
                                        </p:tgtEl>
                                        <p:attrNameLst>
                                          <p:attrName>ppt_y</p:attrName>
                                        </p:attrNameLst>
                                      </p:cBhvr>
                                      <p:tavLst>
                                        <p:tav tm="0">
                                          <p:val>
                                            <p:strVal val="#ppt_y"/>
                                          </p:val>
                                        </p:tav>
                                        <p:tav tm="100000">
                                          <p:val>
                                            <p:strVal val="#ppt_y+#ppt_h*1.125000"/>
                                          </p:val>
                                        </p:tav>
                                      </p:tavLst>
                                    </p:anim>
                                    <p:animEffect transition="out" filter="wipe(down)">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hold" grpId="0" nodeType="clickEffect">
                                  <p:stCondLst>
                                    <p:cond delay="0"/>
                                  </p:stCondLst>
                                  <p:childTnLst>
                                    <p:anim calcmode="lin" valueType="num">
                                      <p:cBhvr additive="base">
                                        <p:cTn id="20" dur="500"/>
                                        <p:tgtEl>
                                          <p:spTgt spid="29"/>
                                        </p:tgtEl>
                                        <p:attrNameLst>
                                          <p:attrName>ppt_y</p:attrName>
                                        </p:attrNameLst>
                                      </p:cBhvr>
                                      <p:tavLst>
                                        <p:tav tm="0">
                                          <p:val>
                                            <p:strVal val="#ppt_y"/>
                                          </p:val>
                                        </p:tav>
                                        <p:tav tm="100000">
                                          <p:val>
                                            <p:strVal val="#ppt_y+#ppt_h*1.125000"/>
                                          </p:val>
                                        </p:tav>
                                      </p:tavLst>
                                    </p:anim>
                                    <p:animEffect transition="out" filter="wipe(down)">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grpId="0" nodeType="clickEffect">
                                  <p:stCondLst>
                                    <p:cond delay="0"/>
                                  </p:stCondLst>
                                  <p:childTnLst>
                                    <p:anim calcmode="lin" valueType="num">
                                      <p:cBhvr additive="base">
                                        <p:cTn id="27" dur="500"/>
                                        <p:tgtEl>
                                          <p:spTgt spid="30"/>
                                        </p:tgtEl>
                                        <p:attrNameLst>
                                          <p:attrName>ppt_y</p:attrName>
                                        </p:attrNameLst>
                                      </p:cBhvr>
                                      <p:tavLst>
                                        <p:tav tm="0">
                                          <p:val>
                                            <p:strVal val="#ppt_y"/>
                                          </p:val>
                                        </p:tav>
                                        <p:tav tm="100000">
                                          <p:val>
                                            <p:strVal val="#ppt_y+#ppt_h*1.125000"/>
                                          </p:val>
                                        </p:tav>
                                      </p:tavLst>
                                    </p:anim>
                                    <p:animEffect transition="out" filter="wipe(down)">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12" presetClass="exit" presetSubtype="4" fill="hold" grpId="0" nodeType="clickEffect">
                                  <p:stCondLst>
                                    <p:cond delay="0"/>
                                  </p:stCondLst>
                                  <p:childTnLst>
                                    <p:anim calcmode="lin" valueType="num">
                                      <p:cBhvr additive="base">
                                        <p:cTn id="34" dur="500"/>
                                        <p:tgtEl>
                                          <p:spTgt spid="32"/>
                                        </p:tgtEl>
                                        <p:attrNameLst>
                                          <p:attrName>ppt_y</p:attrName>
                                        </p:attrNameLst>
                                      </p:cBhvr>
                                      <p:tavLst>
                                        <p:tav tm="0">
                                          <p:val>
                                            <p:strVal val="#ppt_y"/>
                                          </p:val>
                                        </p:tav>
                                        <p:tav tm="100000">
                                          <p:val>
                                            <p:strVal val="#ppt_y+#ppt_h*1.125000"/>
                                          </p:val>
                                        </p:tav>
                                      </p:tavLst>
                                    </p:anim>
                                    <p:animEffect transition="out" filter="wipe(down)">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7" restart="whenNotActive" fill="hold" evtFilter="cancelBubble" nodeType="interactiveSeq">
                <p:stCondLst>
                  <p:cond evt="onClick" delay="0">
                    <p:tgtEl>
                      <p:spTgt spid="33"/>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40494" fill="hold"/>
                                        <p:tgtEl>
                                          <p:spTgt spid="33"/>
                                        </p:tgtEl>
                                      </p:cBhvr>
                                    </p:cmd>
                                  </p:childTnLst>
                                </p:cTn>
                              </p:par>
                            </p:childTnLst>
                          </p:cTn>
                        </p:par>
                      </p:childTnLst>
                    </p:cTn>
                  </p:par>
                </p:childTnLst>
              </p:cTn>
              <p:nextCondLst>
                <p:cond evt="onClick" delay="0">
                  <p:tgtEl>
                    <p:spTgt spid="33"/>
                  </p:tgtEl>
                </p:cond>
              </p:nextCondLst>
            </p:seq>
            <p:audio>
              <p:cMediaNode vol="80000">
                <p:cTn id="42" fill="hold" display="0">
                  <p:stCondLst>
                    <p:cond delay="indefinite"/>
                  </p:stCondLst>
                  <p:endCondLst>
                    <p:cond evt="onStopAudio" delay="0">
                      <p:tgtEl>
                        <p:sldTgt/>
                      </p:tgtEl>
                    </p:cond>
                  </p:endCondLst>
                </p:cTn>
                <p:tgtEl>
                  <p:spTgt spid="33"/>
                </p:tgtEl>
              </p:cMediaNode>
            </p:audio>
          </p:childTnLst>
        </p:cTn>
      </p:par>
    </p:tnLst>
    <p:bldLst>
      <p:bldP spid="3" grpId="0" animBg="1"/>
      <p:bldP spid="28" grpId="0" animBg="1"/>
      <p:bldP spid="29" grpId="0" animBg="1"/>
      <p:bldP spid="30"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0529" y="190499"/>
            <a:ext cx="10944225" cy="716703"/>
          </a:xfrm>
        </p:spPr>
        <p:txBody>
          <a:bodyPr>
            <a:normAutofit/>
          </a:bodyPr>
          <a:lstStyle/>
          <a:p>
            <a:r>
              <a:rPr lang="en-US" dirty="0"/>
              <a:t>Let’s remember some words from the text</a:t>
            </a:r>
            <a:endParaRPr lang="ru-RU" dirty="0"/>
          </a:p>
        </p:txBody>
      </p:sp>
      <p:sp>
        <p:nvSpPr>
          <p:cNvPr id="3" name="Объект 2"/>
          <p:cNvSpPr>
            <a:spLocks noGrp="1"/>
          </p:cNvSpPr>
          <p:nvPr>
            <p:ph idx="1"/>
          </p:nvPr>
        </p:nvSpPr>
        <p:spPr>
          <a:xfrm>
            <a:off x="571499" y="1137376"/>
            <a:ext cx="11191876" cy="3672749"/>
          </a:xfrm>
        </p:spPr>
        <p:txBody>
          <a:bodyPr>
            <a:noAutofit/>
          </a:bodyPr>
          <a:lstStyle/>
          <a:p>
            <a:pPr marL="0" indent="0">
              <a:spcBef>
                <a:spcPts val="0"/>
              </a:spcBef>
              <a:buNone/>
            </a:pPr>
            <a:r>
              <a:rPr lang="en-US" sz="1700" b="1" dirty="0">
                <a:solidFill>
                  <a:schemeClr val="bg2">
                    <a:lumMod val="10000"/>
                  </a:schemeClr>
                </a:solidFill>
              </a:rPr>
              <a:t>The problem</a:t>
            </a:r>
          </a:p>
          <a:p>
            <a:pPr marL="0" indent="0">
              <a:spcBef>
                <a:spcPts val="0"/>
              </a:spcBef>
              <a:buNone/>
            </a:pPr>
            <a:r>
              <a:rPr lang="en-US" sz="1700" dirty="0">
                <a:solidFill>
                  <a:schemeClr val="bg2">
                    <a:lumMod val="10000"/>
                  </a:schemeClr>
                </a:solidFill>
              </a:rPr>
              <a:t>The problem starts here</a:t>
            </a:r>
            <a:r>
              <a:rPr lang="en-US" sz="1700" dirty="0" smtClean="0">
                <a:solidFill>
                  <a:schemeClr val="bg2">
                    <a:lumMod val="10000"/>
                  </a:schemeClr>
                </a:solidFill>
              </a:rPr>
              <a:t>.                                   , factories and                                  burn </a:t>
            </a:r>
            <a:r>
              <a:rPr lang="en-US" sz="1700" dirty="0">
                <a:solidFill>
                  <a:schemeClr val="bg2">
                    <a:lumMod val="10000"/>
                  </a:schemeClr>
                </a:solidFill>
              </a:rPr>
              <a:t>coal </a:t>
            </a:r>
            <a:r>
              <a:rPr lang="en-US" sz="1700" dirty="0" smtClean="0">
                <a:solidFill>
                  <a:schemeClr val="bg2">
                    <a:lumMod val="10000"/>
                  </a:schemeClr>
                </a:solidFill>
              </a:rPr>
              <a:t>and                                    . </a:t>
            </a:r>
            <a:r>
              <a:rPr lang="en-US" sz="1700" dirty="0">
                <a:solidFill>
                  <a:schemeClr val="bg2">
                    <a:lumMod val="10000"/>
                  </a:schemeClr>
                </a:solidFill>
              </a:rPr>
              <a:t>So, the air that we breathe becomes polluted.</a:t>
            </a:r>
          </a:p>
          <a:p>
            <a:pPr marL="0" indent="0">
              <a:spcBef>
                <a:spcPts val="0"/>
              </a:spcBef>
              <a:buNone/>
            </a:pPr>
            <a:r>
              <a:rPr lang="en-US" sz="1700" b="1" dirty="0">
                <a:solidFill>
                  <a:schemeClr val="bg2">
                    <a:lumMod val="10000"/>
                  </a:schemeClr>
                </a:solidFill>
              </a:rPr>
              <a:t>Air pollution &amp; acid rain</a:t>
            </a:r>
          </a:p>
          <a:p>
            <a:pPr marL="0" indent="0">
              <a:spcBef>
                <a:spcPts val="0"/>
              </a:spcBef>
              <a:buNone/>
            </a:pPr>
            <a:r>
              <a:rPr lang="en-US" sz="1700" dirty="0" smtClean="0">
                <a:solidFill>
                  <a:schemeClr val="bg2">
                    <a:lumMod val="10000"/>
                  </a:schemeClr>
                </a:solidFill>
              </a:rPr>
              <a:t>                                                                          and </a:t>
            </a:r>
            <a:r>
              <a:rPr lang="en-US" sz="1700" dirty="0">
                <a:solidFill>
                  <a:schemeClr val="bg2">
                    <a:lumMod val="10000"/>
                  </a:schemeClr>
                </a:solidFill>
              </a:rPr>
              <a:t>with the oxygen and water in the atmosphere it becomes acid. The winds carry the polluted clouds across long distances, far </a:t>
            </a:r>
            <a:r>
              <a:rPr lang="en-US" sz="1700" dirty="0" smtClean="0">
                <a:solidFill>
                  <a:schemeClr val="bg2">
                    <a:lumMod val="10000"/>
                  </a:schemeClr>
                </a:solidFill>
              </a:rPr>
              <a:t>away. When </a:t>
            </a:r>
            <a:r>
              <a:rPr lang="en-US" sz="1700" dirty="0">
                <a:solidFill>
                  <a:schemeClr val="bg2">
                    <a:lumMod val="10000"/>
                  </a:schemeClr>
                </a:solidFill>
              </a:rPr>
              <a:t>it rains</a:t>
            </a:r>
            <a:r>
              <a:rPr lang="en-US" sz="1700" dirty="0" smtClean="0">
                <a:solidFill>
                  <a:schemeClr val="bg2">
                    <a:lumMod val="10000"/>
                  </a:schemeClr>
                </a:solidFill>
              </a:rPr>
              <a:t>,                                                           , </a:t>
            </a:r>
            <a:r>
              <a:rPr lang="en-US" sz="1700" dirty="0">
                <a:solidFill>
                  <a:schemeClr val="bg2">
                    <a:lumMod val="10000"/>
                  </a:schemeClr>
                </a:solidFill>
              </a:rPr>
              <a:t>houses, buildings, cars, clothes, everywhere!!! This is called acid rain, </a:t>
            </a:r>
            <a:r>
              <a:rPr lang="en-US" sz="1700" dirty="0" smtClean="0">
                <a:solidFill>
                  <a:schemeClr val="bg2">
                    <a:lumMod val="10000"/>
                  </a:schemeClr>
                </a:solidFill>
              </a:rPr>
              <a:t>but there </a:t>
            </a:r>
            <a:r>
              <a:rPr lang="en-US" sz="1700" dirty="0">
                <a:solidFill>
                  <a:schemeClr val="bg2">
                    <a:lumMod val="10000"/>
                  </a:schemeClr>
                </a:solidFill>
              </a:rPr>
              <a:t>is actually 'acid fog', 'snow' and 'sleet' in the same way!</a:t>
            </a:r>
          </a:p>
          <a:p>
            <a:pPr marL="0" indent="0">
              <a:spcBef>
                <a:spcPts val="0"/>
              </a:spcBef>
              <a:buNone/>
            </a:pPr>
            <a:r>
              <a:rPr lang="en-US" sz="1700" b="1" dirty="0">
                <a:solidFill>
                  <a:schemeClr val="bg2">
                    <a:lumMod val="10000"/>
                  </a:schemeClr>
                </a:solidFill>
              </a:rPr>
              <a:t>Water and soil </a:t>
            </a:r>
            <a:r>
              <a:rPr lang="en-US" sz="1700" b="1" dirty="0" smtClean="0">
                <a:solidFill>
                  <a:schemeClr val="bg2">
                    <a:lumMod val="10000"/>
                  </a:schemeClr>
                </a:solidFill>
              </a:rPr>
              <a:t>pollution</a:t>
            </a:r>
            <a:endParaRPr lang="en-US" sz="1700" b="1" dirty="0">
              <a:solidFill>
                <a:schemeClr val="bg2">
                  <a:lumMod val="10000"/>
                </a:schemeClr>
              </a:solidFill>
            </a:endParaRPr>
          </a:p>
          <a:p>
            <a:pPr marL="0" indent="0">
              <a:spcBef>
                <a:spcPts val="0"/>
              </a:spcBef>
              <a:buNone/>
            </a:pPr>
            <a:r>
              <a:rPr lang="en-US" sz="1700" dirty="0">
                <a:solidFill>
                  <a:schemeClr val="bg2">
                    <a:lumMod val="10000"/>
                  </a:schemeClr>
                </a:solidFill>
              </a:rPr>
              <a:t>When acid rain falls into lakes, streams, rivers and seas, they become toxic. This is water pollution and it harms, kills or </a:t>
            </a:r>
            <a:endParaRPr lang="en-US" sz="1700" dirty="0" smtClean="0">
              <a:solidFill>
                <a:schemeClr val="bg2">
                  <a:lumMod val="10000"/>
                </a:schemeClr>
              </a:solidFill>
            </a:endParaRPr>
          </a:p>
          <a:p>
            <a:pPr marL="0" indent="0">
              <a:spcBef>
                <a:spcPts val="0"/>
              </a:spcBef>
              <a:buNone/>
            </a:pPr>
            <a:r>
              <a:rPr lang="en-US" sz="1700" dirty="0">
                <a:solidFill>
                  <a:schemeClr val="bg2">
                    <a:lumMod val="10000"/>
                  </a:schemeClr>
                </a:solidFill>
              </a:rPr>
              <a:t> </a:t>
            </a:r>
            <a:r>
              <a:rPr lang="en-US" sz="1700" dirty="0" smtClean="0">
                <a:solidFill>
                  <a:schemeClr val="bg2">
                    <a:lumMod val="10000"/>
                  </a:schemeClr>
                </a:solidFill>
              </a:rPr>
              <a:t>                             and </a:t>
            </a:r>
            <a:r>
              <a:rPr lang="en-US" sz="1700" dirty="0">
                <a:solidFill>
                  <a:schemeClr val="bg2">
                    <a:lumMod val="10000"/>
                  </a:schemeClr>
                </a:solidFill>
              </a:rPr>
              <a:t>plant species. When acid rain flows through the soil, </a:t>
            </a:r>
            <a:r>
              <a:rPr lang="en-US" sz="1700" dirty="0" smtClean="0">
                <a:solidFill>
                  <a:schemeClr val="bg2">
                    <a:lumMod val="10000"/>
                  </a:schemeClr>
                </a:solidFill>
              </a:rPr>
              <a:t>                                and </a:t>
            </a:r>
            <a:r>
              <a:rPr lang="en-US" sz="1700" dirty="0">
                <a:solidFill>
                  <a:schemeClr val="bg2">
                    <a:lumMod val="10000"/>
                  </a:schemeClr>
                </a:solidFill>
              </a:rPr>
              <a:t>plants. Acid rain </a:t>
            </a:r>
            <a:r>
              <a:rPr lang="en-US" sz="1700" dirty="0" smtClean="0">
                <a:solidFill>
                  <a:schemeClr val="bg2">
                    <a:lumMod val="10000"/>
                  </a:schemeClr>
                </a:solidFill>
              </a:rPr>
              <a:t>also causes </a:t>
            </a:r>
            <a:r>
              <a:rPr lang="en-US" sz="1700" dirty="0">
                <a:solidFill>
                  <a:schemeClr val="bg2">
                    <a:lumMod val="10000"/>
                  </a:schemeClr>
                </a:solidFill>
              </a:rPr>
              <a:t>serious damage to important buildings and objects</a:t>
            </a:r>
          </a:p>
          <a:p>
            <a:pPr marL="0" indent="0">
              <a:spcBef>
                <a:spcPts val="0"/>
              </a:spcBef>
              <a:buNone/>
            </a:pPr>
            <a:r>
              <a:rPr lang="en-US" sz="1700" b="1" dirty="0">
                <a:solidFill>
                  <a:schemeClr val="bg2">
                    <a:lumMod val="10000"/>
                  </a:schemeClr>
                </a:solidFill>
              </a:rPr>
              <a:t>Good news</a:t>
            </a:r>
          </a:p>
          <a:p>
            <a:pPr marL="0" indent="0">
              <a:spcBef>
                <a:spcPts val="0"/>
              </a:spcBef>
              <a:buNone/>
            </a:pPr>
            <a:r>
              <a:rPr lang="en-US" sz="1700" dirty="0">
                <a:solidFill>
                  <a:schemeClr val="bg2">
                    <a:lumMod val="10000"/>
                  </a:schemeClr>
                </a:solidFill>
              </a:rPr>
              <a:t>The good news is that governments </a:t>
            </a:r>
            <a:r>
              <a:rPr lang="en-US" sz="1700" dirty="0" smtClean="0">
                <a:solidFill>
                  <a:schemeClr val="bg2">
                    <a:lumMod val="10000"/>
                  </a:schemeClr>
                </a:solidFill>
              </a:rPr>
              <a:t>                                                        the </a:t>
            </a:r>
            <a:r>
              <a:rPr lang="en-US" sz="1700" dirty="0">
                <a:solidFill>
                  <a:schemeClr val="bg2">
                    <a:lumMod val="10000"/>
                  </a:schemeClr>
                </a:solidFill>
              </a:rPr>
              <a:t>air pollution that causes acid rain. </a:t>
            </a:r>
            <a:r>
              <a:rPr lang="en-US" sz="1700" dirty="0" smtClean="0">
                <a:solidFill>
                  <a:schemeClr val="bg2">
                    <a:lumMod val="10000"/>
                  </a:schemeClr>
                </a:solidFill>
              </a:rPr>
              <a:t>Some industries </a:t>
            </a:r>
            <a:r>
              <a:rPr lang="en-US" sz="1700" dirty="0">
                <a:solidFill>
                  <a:schemeClr val="bg2">
                    <a:lumMod val="10000"/>
                  </a:schemeClr>
                </a:solidFill>
              </a:rPr>
              <a:t>have been using new technologies for some time to help make factory smoke less harmful to the environment. But we need to do more! We can help reduce the amount o f acid rain by using </a:t>
            </a:r>
            <a:r>
              <a:rPr lang="en-US" sz="1700" dirty="0" smtClean="0">
                <a:solidFill>
                  <a:schemeClr val="bg2">
                    <a:lumMod val="10000"/>
                  </a:schemeClr>
                </a:solidFill>
              </a:rPr>
              <a:t>our cars </a:t>
            </a:r>
            <a:r>
              <a:rPr lang="en-US" sz="1700" dirty="0">
                <a:solidFill>
                  <a:schemeClr val="bg2">
                    <a:lumMod val="10000"/>
                  </a:schemeClr>
                </a:solidFill>
              </a:rPr>
              <a:t>less or by using </a:t>
            </a:r>
            <a:r>
              <a:rPr lang="en-US" sz="1700" dirty="0" smtClean="0">
                <a:solidFill>
                  <a:schemeClr val="bg2">
                    <a:lumMod val="10000"/>
                  </a:schemeClr>
                </a:solidFill>
              </a:rPr>
              <a:t>                           to </a:t>
            </a:r>
            <a:r>
              <a:rPr lang="en-US" sz="1700" dirty="0">
                <a:solidFill>
                  <a:schemeClr val="bg2">
                    <a:lumMod val="10000"/>
                  </a:schemeClr>
                </a:solidFill>
              </a:rPr>
              <a:t>heat our homes.</a:t>
            </a:r>
            <a:endParaRPr lang="ru-RU" sz="1700" dirty="0"/>
          </a:p>
        </p:txBody>
      </p:sp>
      <p:sp>
        <p:nvSpPr>
          <p:cNvPr id="4" name="Прямоугольник 3"/>
          <p:cNvSpPr/>
          <p:nvPr/>
        </p:nvSpPr>
        <p:spPr>
          <a:xfrm>
            <a:off x="7663679" y="5919074"/>
            <a:ext cx="3457228" cy="369332"/>
          </a:xfrm>
          <a:prstGeom prst="rect">
            <a:avLst/>
          </a:prstGeom>
        </p:spPr>
        <p:txBody>
          <a:bodyPr wrap="none">
            <a:spAutoFit/>
          </a:bodyPr>
          <a:lstStyle/>
          <a:p>
            <a:pPr lvl="0"/>
            <a:r>
              <a:rPr lang="ru-RU" dirty="0">
                <a:solidFill>
                  <a:schemeClr val="bg2">
                    <a:lumMod val="10000"/>
                  </a:schemeClr>
                </a:solidFill>
              </a:rPr>
              <a:t>Машины вырабатывают топливо</a:t>
            </a:r>
          </a:p>
        </p:txBody>
      </p:sp>
      <p:sp>
        <p:nvSpPr>
          <p:cNvPr id="5" name="Прямоугольник 4"/>
          <p:cNvSpPr/>
          <p:nvPr/>
        </p:nvSpPr>
        <p:spPr>
          <a:xfrm>
            <a:off x="714851" y="5175766"/>
            <a:ext cx="5463547" cy="369332"/>
          </a:xfrm>
          <a:prstGeom prst="rect">
            <a:avLst/>
          </a:prstGeom>
        </p:spPr>
        <p:txBody>
          <a:bodyPr wrap="none">
            <a:spAutoFit/>
          </a:bodyPr>
          <a:lstStyle/>
          <a:p>
            <a:pPr lvl="0"/>
            <a:r>
              <a:rPr lang="ru-RU" dirty="0">
                <a:solidFill>
                  <a:schemeClr val="bg2">
                    <a:lumMod val="10000"/>
                  </a:schemeClr>
                </a:solidFill>
              </a:rPr>
              <a:t>Электростанции осуществляют токсичные </a:t>
            </a:r>
            <a:r>
              <a:rPr lang="ru-RU" dirty="0" smtClean="0">
                <a:solidFill>
                  <a:schemeClr val="bg2">
                    <a:lumMod val="10000"/>
                  </a:schemeClr>
                </a:solidFill>
              </a:rPr>
              <a:t>выбросы</a:t>
            </a:r>
            <a:endParaRPr lang="ru-RU" dirty="0">
              <a:solidFill>
                <a:schemeClr val="bg2">
                  <a:lumMod val="10000"/>
                </a:schemeClr>
              </a:solidFill>
            </a:endParaRPr>
          </a:p>
        </p:txBody>
      </p:sp>
      <p:sp>
        <p:nvSpPr>
          <p:cNvPr id="6" name="Прямоугольник 5"/>
          <p:cNvSpPr/>
          <p:nvPr/>
        </p:nvSpPr>
        <p:spPr>
          <a:xfrm>
            <a:off x="7663678" y="5188982"/>
            <a:ext cx="4303807" cy="369332"/>
          </a:xfrm>
          <a:prstGeom prst="rect">
            <a:avLst/>
          </a:prstGeom>
        </p:spPr>
        <p:txBody>
          <a:bodyPr wrap="none">
            <a:spAutoFit/>
          </a:bodyPr>
          <a:lstStyle/>
          <a:p>
            <a:r>
              <a:rPr lang="ru-RU" dirty="0">
                <a:solidFill>
                  <a:schemeClr val="bg2">
                    <a:lumMod val="10000"/>
                  </a:schemeClr>
                </a:solidFill>
              </a:rPr>
              <a:t>Эти загрязнения скапливаются в облаках</a:t>
            </a:r>
          </a:p>
        </p:txBody>
      </p:sp>
      <p:sp>
        <p:nvSpPr>
          <p:cNvPr id="7" name="Прямоугольник 6"/>
          <p:cNvSpPr/>
          <p:nvPr/>
        </p:nvSpPr>
        <p:spPr>
          <a:xfrm>
            <a:off x="7663678" y="4831081"/>
            <a:ext cx="4103175" cy="369332"/>
          </a:xfrm>
          <a:prstGeom prst="rect">
            <a:avLst/>
          </a:prstGeom>
        </p:spPr>
        <p:txBody>
          <a:bodyPr wrap="none">
            <a:spAutoFit/>
          </a:bodyPr>
          <a:lstStyle/>
          <a:p>
            <a:pPr lvl="0"/>
            <a:r>
              <a:rPr lang="ru-RU" dirty="0">
                <a:solidFill>
                  <a:schemeClr val="bg2">
                    <a:lumMod val="10000"/>
                  </a:schemeClr>
                </a:solidFill>
              </a:rPr>
              <a:t>Эти загрязнения оседают на деревьях. </a:t>
            </a:r>
          </a:p>
        </p:txBody>
      </p:sp>
      <p:sp>
        <p:nvSpPr>
          <p:cNvPr id="8" name="Прямоугольник 7"/>
          <p:cNvSpPr/>
          <p:nvPr/>
        </p:nvSpPr>
        <p:spPr>
          <a:xfrm>
            <a:off x="7663678" y="5549742"/>
            <a:ext cx="2312941" cy="369332"/>
          </a:xfrm>
          <a:prstGeom prst="rect">
            <a:avLst/>
          </a:prstGeom>
        </p:spPr>
        <p:txBody>
          <a:bodyPr wrap="none">
            <a:spAutoFit/>
          </a:bodyPr>
          <a:lstStyle/>
          <a:p>
            <a:r>
              <a:rPr lang="ru-RU" dirty="0">
                <a:solidFill>
                  <a:schemeClr val="bg2">
                    <a:lumMod val="10000"/>
                  </a:schemeClr>
                </a:solidFill>
              </a:rPr>
              <a:t>Это уничтожает рыбу</a:t>
            </a:r>
          </a:p>
        </p:txBody>
      </p:sp>
      <p:sp>
        <p:nvSpPr>
          <p:cNvPr id="9" name="Прямоугольник 8"/>
          <p:cNvSpPr/>
          <p:nvPr/>
        </p:nvSpPr>
        <p:spPr>
          <a:xfrm>
            <a:off x="714851" y="5542123"/>
            <a:ext cx="2476191" cy="369332"/>
          </a:xfrm>
          <a:prstGeom prst="rect">
            <a:avLst/>
          </a:prstGeom>
        </p:spPr>
        <p:txBody>
          <a:bodyPr wrap="none">
            <a:spAutoFit/>
          </a:bodyPr>
          <a:lstStyle/>
          <a:p>
            <a:r>
              <a:rPr lang="ru-RU" dirty="0">
                <a:solidFill>
                  <a:schemeClr val="bg2">
                    <a:lumMod val="10000"/>
                  </a:schemeClr>
                </a:solidFill>
              </a:rPr>
              <a:t>Это отравляет деревья</a:t>
            </a:r>
          </a:p>
        </p:txBody>
      </p:sp>
      <p:sp>
        <p:nvSpPr>
          <p:cNvPr id="10" name="Прямоугольник 9"/>
          <p:cNvSpPr/>
          <p:nvPr/>
        </p:nvSpPr>
        <p:spPr>
          <a:xfrm>
            <a:off x="714851" y="5911455"/>
            <a:ext cx="2179123" cy="369332"/>
          </a:xfrm>
          <a:prstGeom prst="rect">
            <a:avLst/>
          </a:prstGeom>
        </p:spPr>
        <p:txBody>
          <a:bodyPr wrap="none">
            <a:spAutoFit/>
          </a:bodyPr>
          <a:lstStyle/>
          <a:p>
            <a:r>
              <a:rPr lang="ru-RU" dirty="0">
                <a:solidFill>
                  <a:schemeClr val="bg2">
                    <a:lumMod val="10000"/>
                  </a:schemeClr>
                </a:solidFill>
              </a:rPr>
              <a:t>Пытается сократить</a:t>
            </a:r>
          </a:p>
        </p:txBody>
      </p:sp>
      <p:sp>
        <p:nvSpPr>
          <p:cNvPr id="11" name="Прямоугольник 10"/>
          <p:cNvSpPr/>
          <p:nvPr/>
        </p:nvSpPr>
        <p:spPr>
          <a:xfrm>
            <a:off x="714851" y="4819650"/>
            <a:ext cx="1768561" cy="369332"/>
          </a:xfrm>
          <a:prstGeom prst="rect">
            <a:avLst/>
          </a:prstGeom>
        </p:spPr>
        <p:txBody>
          <a:bodyPr wrap="none">
            <a:spAutoFit/>
          </a:bodyPr>
          <a:lstStyle/>
          <a:p>
            <a:r>
              <a:rPr lang="ru-RU" dirty="0">
                <a:solidFill>
                  <a:schemeClr val="bg2">
                    <a:lumMod val="10000"/>
                  </a:schemeClr>
                </a:solidFill>
              </a:rPr>
              <a:t>Энергия солнца</a:t>
            </a:r>
          </a:p>
        </p:txBody>
      </p:sp>
      <p:sp>
        <p:nvSpPr>
          <p:cNvPr id="13" name="Прямоугольник 12"/>
          <p:cNvSpPr/>
          <p:nvPr/>
        </p:nvSpPr>
        <p:spPr>
          <a:xfrm>
            <a:off x="2812637" y="1331843"/>
            <a:ext cx="1628972" cy="353943"/>
          </a:xfrm>
          <a:prstGeom prst="rect">
            <a:avLst/>
          </a:prstGeom>
        </p:spPr>
        <p:txBody>
          <a:bodyPr wrap="none">
            <a:spAutoFit/>
          </a:bodyPr>
          <a:lstStyle/>
          <a:p>
            <a:r>
              <a:rPr lang="en-US" sz="1700" dirty="0">
                <a:solidFill>
                  <a:srgbClr val="DDDDDD">
                    <a:lumMod val="10000"/>
                  </a:srgbClr>
                </a:solidFill>
              </a:rPr>
              <a:t>Cars </a:t>
            </a:r>
            <a:r>
              <a:rPr lang="en-US" sz="1700" dirty="0" smtClean="0">
                <a:solidFill>
                  <a:srgbClr val="DDDDDD">
                    <a:lumMod val="10000"/>
                  </a:srgbClr>
                </a:solidFill>
              </a:rPr>
              <a:t>burn </a:t>
            </a:r>
            <a:r>
              <a:rPr lang="en-US" sz="1700" dirty="0">
                <a:solidFill>
                  <a:srgbClr val="DDDDDD">
                    <a:lumMod val="10000"/>
                  </a:srgbClr>
                </a:solidFill>
              </a:rPr>
              <a:t>petrol</a:t>
            </a:r>
            <a:endParaRPr lang="ru-RU" dirty="0"/>
          </a:p>
        </p:txBody>
      </p:sp>
      <p:sp>
        <p:nvSpPr>
          <p:cNvPr id="14" name="Прямоугольник 13"/>
          <p:cNvSpPr/>
          <p:nvPr/>
        </p:nvSpPr>
        <p:spPr>
          <a:xfrm>
            <a:off x="8040107" y="4372251"/>
            <a:ext cx="1236236" cy="353943"/>
          </a:xfrm>
          <a:prstGeom prst="rect">
            <a:avLst/>
          </a:prstGeom>
        </p:spPr>
        <p:txBody>
          <a:bodyPr wrap="none">
            <a:spAutoFit/>
          </a:bodyPr>
          <a:lstStyle/>
          <a:p>
            <a:r>
              <a:rPr lang="en-US" sz="1700" dirty="0">
                <a:solidFill>
                  <a:srgbClr val="DDDDDD">
                    <a:lumMod val="10000"/>
                  </a:srgbClr>
                </a:solidFill>
              </a:rPr>
              <a:t>solar power</a:t>
            </a:r>
            <a:endParaRPr lang="ru-RU" dirty="0"/>
          </a:p>
        </p:txBody>
      </p:sp>
      <p:sp>
        <p:nvSpPr>
          <p:cNvPr id="15" name="Прямоугольник 14"/>
          <p:cNvSpPr/>
          <p:nvPr/>
        </p:nvSpPr>
        <p:spPr>
          <a:xfrm>
            <a:off x="581025" y="2036961"/>
            <a:ext cx="3409950" cy="353943"/>
          </a:xfrm>
          <a:prstGeom prst="rect">
            <a:avLst/>
          </a:prstGeom>
        </p:spPr>
        <p:txBody>
          <a:bodyPr wrap="square">
            <a:spAutoFit/>
          </a:bodyPr>
          <a:lstStyle/>
          <a:p>
            <a:r>
              <a:rPr lang="en-US" sz="1700" dirty="0">
                <a:solidFill>
                  <a:srgbClr val="DDDDDD">
                    <a:lumMod val="10000"/>
                  </a:srgbClr>
                </a:solidFill>
              </a:rPr>
              <a:t>This pollution is gathered in clouds </a:t>
            </a:r>
            <a:endParaRPr lang="ru-RU" dirty="0"/>
          </a:p>
        </p:txBody>
      </p:sp>
      <p:sp>
        <p:nvSpPr>
          <p:cNvPr id="16" name="Прямоугольник 15"/>
          <p:cNvSpPr/>
          <p:nvPr/>
        </p:nvSpPr>
        <p:spPr>
          <a:xfrm>
            <a:off x="6082642" y="2282066"/>
            <a:ext cx="2661306" cy="353943"/>
          </a:xfrm>
          <a:prstGeom prst="rect">
            <a:avLst/>
          </a:prstGeom>
        </p:spPr>
        <p:txBody>
          <a:bodyPr wrap="none">
            <a:spAutoFit/>
          </a:bodyPr>
          <a:lstStyle/>
          <a:p>
            <a:r>
              <a:rPr lang="en-US" sz="1700" dirty="0">
                <a:solidFill>
                  <a:srgbClr val="DDDDDD">
                    <a:lumMod val="10000"/>
                  </a:srgbClr>
                </a:solidFill>
              </a:rPr>
              <a:t>this pollution lands on trees</a:t>
            </a:r>
            <a:endParaRPr lang="ru-RU" dirty="0"/>
          </a:p>
        </p:txBody>
      </p:sp>
      <p:sp>
        <p:nvSpPr>
          <p:cNvPr id="18" name="Прямоугольник 17"/>
          <p:cNvSpPr/>
          <p:nvPr/>
        </p:nvSpPr>
        <p:spPr>
          <a:xfrm>
            <a:off x="581025" y="3215516"/>
            <a:ext cx="1462260" cy="353943"/>
          </a:xfrm>
          <a:prstGeom prst="rect">
            <a:avLst/>
          </a:prstGeom>
        </p:spPr>
        <p:txBody>
          <a:bodyPr wrap="none">
            <a:spAutoFit/>
          </a:bodyPr>
          <a:lstStyle/>
          <a:p>
            <a:r>
              <a:rPr lang="en-US" sz="1700" dirty="0">
                <a:solidFill>
                  <a:srgbClr val="DDDDDD">
                    <a:lumMod val="10000"/>
                  </a:srgbClr>
                </a:solidFill>
              </a:rPr>
              <a:t>wipes out fish </a:t>
            </a:r>
            <a:endParaRPr lang="ru-RU" dirty="0"/>
          </a:p>
        </p:txBody>
      </p:sp>
      <p:sp>
        <p:nvSpPr>
          <p:cNvPr id="19" name="Прямоугольник 18"/>
          <p:cNvSpPr/>
          <p:nvPr/>
        </p:nvSpPr>
        <p:spPr>
          <a:xfrm>
            <a:off x="3800302" y="3910841"/>
            <a:ext cx="2629246" cy="353943"/>
          </a:xfrm>
          <a:prstGeom prst="rect">
            <a:avLst/>
          </a:prstGeom>
        </p:spPr>
        <p:txBody>
          <a:bodyPr wrap="none">
            <a:spAutoFit/>
          </a:bodyPr>
          <a:lstStyle/>
          <a:p>
            <a:r>
              <a:rPr lang="en-US" sz="1700" dirty="0">
                <a:solidFill>
                  <a:srgbClr val="DDDDDD">
                    <a:lumMod val="10000"/>
                  </a:srgbClr>
                </a:solidFill>
              </a:rPr>
              <a:t>have been trying to reduce </a:t>
            </a:r>
            <a:endParaRPr lang="ru-RU" dirty="0"/>
          </a:p>
        </p:txBody>
      </p:sp>
      <p:sp>
        <p:nvSpPr>
          <p:cNvPr id="12" name="Прямоугольник 11"/>
          <p:cNvSpPr/>
          <p:nvPr/>
        </p:nvSpPr>
        <p:spPr>
          <a:xfrm>
            <a:off x="5582852" y="1341368"/>
            <a:ext cx="1560042" cy="353943"/>
          </a:xfrm>
          <a:prstGeom prst="rect">
            <a:avLst/>
          </a:prstGeom>
        </p:spPr>
        <p:txBody>
          <a:bodyPr wrap="none">
            <a:spAutoFit/>
          </a:bodyPr>
          <a:lstStyle/>
          <a:p>
            <a:r>
              <a:rPr lang="en-US" sz="1700" dirty="0">
                <a:solidFill>
                  <a:srgbClr val="DDDDDD">
                    <a:lumMod val="10000"/>
                  </a:srgbClr>
                </a:solidFill>
              </a:rPr>
              <a:t>power stations </a:t>
            </a:r>
            <a:endParaRPr lang="ru-RU" dirty="0"/>
          </a:p>
        </p:txBody>
      </p:sp>
      <p:sp>
        <p:nvSpPr>
          <p:cNvPr id="17" name="Прямоугольник 16"/>
          <p:cNvSpPr/>
          <p:nvPr/>
        </p:nvSpPr>
        <p:spPr>
          <a:xfrm>
            <a:off x="8242314" y="1341368"/>
            <a:ext cx="1686680" cy="353943"/>
          </a:xfrm>
          <a:prstGeom prst="rect">
            <a:avLst/>
          </a:prstGeom>
        </p:spPr>
        <p:txBody>
          <a:bodyPr wrap="none">
            <a:spAutoFit/>
          </a:bodyPr>
          <a:lstStyle/>
          <a:p>
            <a:r>
              <a:rPr lang="en-US" sz="1700" dirty="0">
                <a:solidFill>
                  <a:srgbClr val="DDDDDD">
                    <a:lumMod val="10000"/>
                  </a:srgbClr>
                </a:solidFill>
              </a:rPr>
              <a:t>emit toxic fumes</a:t>
            </a:r>
            <a:endParaRPr lang="ru-RU" dirty="0"/>
          </a:p>
        </p:txBody>
      </p:sp>
      <p:sp>
        <p:nvSpPr>
          <p:cNvPr id="20" name="Прямоугольник 19"/>
          <p:cNvSpPr/>
          <p:nvPr/>
        </p:nvSpPr>
        <p:spPr>
          <a:xfrm>
            <a:off x="6863651" y="3213100"/>
            <a:ext cx="1588897" cy="353943"/>
          </a:xfrm>
          <a:prstGeom prst="rect">
            <a:avLst/>
          </a:prstGeom>
        </p:spPr>
        <p:txBody>
          <a:bodyPr wrap="none">
            <a:spAutoFit/>
          </a:bodyPr>
          <a:lstStyle/>
          <a:p>
            <a:r>
              <a:rPr lang="en-US" sz="1700" dirty="0">
                <a:solidFill>
                  <a:srgbClr val="DDDDDD">
                    <a:lumMod val="10000"/>
                  </a:srgbClr>
                </a:solidFill>
              </a:rPr>
              <a:t>it poisons trees </a:t>
            </a:r>
            <a:endParaRPr lang="ru-RU" dirty="0"/>
          </a:p>
        </p:txBody>
      </p:sp>
    </p:spTree>
    <p:extLst>
      <p:ext uri="{BB962C8B-B14F-4D97-AF65-F5344CB8AC3E}">
        <p14:creationId xmlns:p14="http://schemas.microsoft.com/office/powerpoint/2010/main" val="19759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iterate type="lt">
                                    <p:tmPct val="0"/>
                                  </p:iterate>
                                  <p:childTnLst>
                                    <p:animClr clrSpc="rgb" dir="cw">
                                      <p:cBhvr override="childStyle">
                                        <p:cTn id="6" dur="500" fill="hold"/>
                                        <p:tgtEl>
                                          <p:spTgt spid="13">
                                            <p:txEl>
                                              <p:pRg st="0" end="0"/>
                                            </p:txEl>
                                          </p:spTgt>
                                        </p:tgtEl>
                                        <p:attrNameLst>
                                          <p:attrName>style.color</p:attrName>
                                        </p:attrNameLst>
                                      </p:cBhvr>
                                      <p:to>
                                        <a:srgbClr val="FF0000"/>
                                      </p:to>
                                    </p:animClr>
                                    <p:animClr clrSpc="rgb" dir="cw">
                                      <p:cBhvr>
                                        <p:cTn id="7" dur="500" fill="hold"/>
                                        <p:tgtEl>
                                          <p:spTgt spid="13">
                                            <p:txEl>
                                              <p:pRg st="0" end="0"/>
                                            </p:txEl>
                                          </p:spTgt>
                                        </p:tgtEl>
                                        <p:attrNameLst>
                                          <p:attrName>fillcolor</p:attrName>
                                        </p:attrNameLst>
                                      </p:cBhvr>
                                      <p:to>
                                        <a:srgbClr val="FF0000"/>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8" presetClass="emph" presetSubtype="0" fill="hold" nodeType="withEffect">
                                  <p:stCondLst>
                                    <p:cond delay="0"/>
                                  </p:stCondLst>
                                  <p:iterate type="lt">
                                    <p:tmPct val="4000"/>
                                  </p:iterate>
                                  <p:childTnLst>
                                    <p:set>
                                      <p:cBhvr override="childStyle">
                                        <p:cTn id="11" dur="500" fill="hold"/>
                                        <p:tgtEl>
                                          <p:spTgt spid="13">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9" presetClass="emph" presetSubtype="0" fill="hold" grpId="0" nodeType="clickEffect">
                                  <p:stCondLst>
                                    <p:cond delay="0"/>
                                  </p:stCondLst>
                                  <p:iterate type="lt">
                                    <p:tmPct val="0"/>
                                  </p:iterate>
                                  <p:childTnLst>
                                    <p:animClr clrSpc="rgb" dir="cw">
                                      <p:cBhvr override="childStyle">
                                        <p:cTn id="16" dur="500" fill="hold"/>
                                        <p:tgtEl>
                                          <p:spTgt spid="14">
                                            <p:txEl>
                                              <p:pRg st="0" end="0"/>
                                            </p:txEl>
                                          </p:spTgt>
                                        </p:tgtEl>
                                        <p:attrNameLst>
                                          <p:attrName>style.color</p:attrName>
                                        </p:attrNameLst>
                                      </p:cBhvr>
                                      <p:to>
                                        <a:srgbClr val="FF0000"/>
                                      </p:to>
                                    </p:animClr>
                                    <p:animClr clrSpc="rgb" dir="cw">
                                      <p:cBhvr>
                                        <p:cTn id="17" dur="500" fill="hold"/>
                                        <p:tgtEl>
                                          <p:spTgt spid="14">
                                            <p:txEl>
                                              <p:pRg st="0" end="0"/>
                                            </p:txEl>
                                          </p:spTgt>
                                        </p:tgtEl>
                                        <p:attrNameLst>
                                          <p:attrName>fillcolor</p:attrName>
                                        </p:attrNameLst>
                                      </p:cBhvr>
                                      <p:to>
                                        <a:srgbClr val="FF0000"/>
                                      </p:to>
                                    </p:animClr>
                                    <p:set>
                                      <p:cBhvr>
                                        <p:cTn id="18" dur="500" fill="hold"/>
                                        <p:tgtEl>
                                          <p:spTgt spid="14">
                                            <p:txEl>
                                              <p:pRg st="0" end="0"/>
                                            </p:txEl>
                                          </p:spTgt>
                                        </p:tgtEl>
                                        <p:attrNameLst>
                                          <p:attrName>fill.type</p:attrName>
                                        </p:attrNameLst>
                                      </p:cBhvr>
                                      <p:to>
                                        <p:strVal val="solid"/>
                                      </p:to>
                                    </p:set>
                                    <p:set>
                                      <p:cBhvr>
                                        <p:cTn id="19" dur="500" fill="hold"/>
                                        <p:tgtEl>
                                          <p:spTgt spid="14">
                                            <p:txEl>
                                              <p:pRg st="0" end="0"/>
                                            </p:txEl>
                                          </p:spTgt>
                                        </p:tgtEl>
                                        <p:attrNameLst>
                                          <p:attrName>fill.on</p:attrName>
                                        </p:attrNameLst>
                                      </p:cBhvr>
                                      <p:to>
                                        <p:strVal val="true"/>
                                      </p:to>
                                    </p:set>
                                  </p:childTnLst>
                                </p:cTn>
                              </p:par>
                              <p:par>
                                <p:cTn id="20" presetID="18" presetClass="emph" presetSubtype="0" fill="hold" nodeType="withEffect">
                                  <p:stCondLst>
                                    <p:cond delay="0"/>
                                  </p:stCondLst>
                                  <p:iterate type="lt">
                                    <p:tmPct val="4000"/>
                                  </p:iterate>
                                  <p:childTnLst>
                                    <p:set>
                                      <p:cBhvr override="childStyle">
                                        <p:cTn id="21" dur="500" fill="hold"/>
                                        <p:tgtEl>
                                          <p:spTgt spid="14">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nodeType="clickEffect">
                                  <p:stCondLst>
                                    <p:cond delay="0"/>
                                  </p:stCondLst>
                                  <p:iterate type="lt">
                                    <p:tmPct val="0"/>
                                  </p:iterate>
                                  <p:childTnLst>
                                    <p:animClr clrSpc="rgb" dir="cw">
                                      <p:cBhvr override="childStyle">
                                        <p:cTn id="26" dur="500" fill="hold"/>
                                        <p:tgtEl>
                                          <p:spTgt spid="15">
                                            <p:txEl>
                                              <p:pRg st="0" end="0"/>
                                            </p:txEl>
                                          </p:spTgt>
                                        </p:tgtEl>
                                        <p:attrNameLst>
                                          <p:attrName>style.color</p:attrName>
                                        </p:attrNameLst>
                                      </p:cBhvr>
                                      <p:to>
                                        <a:srgbClr val="FF0000"/>
                                      </p:to>
                                    </p:animClr>
                                    <p:animClr clrSpc="rgb" dir="cw">
                                      <p:cBhvr>
                                        <p:cTn id="27" dur="500" fill="hold"/>
                                        <p:tgtEl>
                                          <p:spTgt spid="15">
                                            <p:txEl>
                                              <p:pRg st="0" end="0"/>
                                            </p:txEl>
                                          </p:spTgt>
                                        </p:tgtEl>
                                        <p:attrNameLst>
                                          <p:attrName>fillcolor</p:attrName>
                                        </p:attrNameLst>
                                      </p:cBhvr>
                                      <p:to>
                                        <a:srgbClr val="FF0000"/>
                                      </p:to>
                                    </p:animClr>
                                    <p:set>
                                      <p:cBhvr>
                                        <p:cTn id="28" dur="500" fill="hold"/>
                                        <p:tgtEl>
                                          <p:spTgt spid="15">
                                            <p:txEl>
                                              <p:pRg st="0" end="0"/>
                                            </p:txEl>
                                          </p:spTgt>
                                        </p:tgtEl>
                                        <p:attrNameLst>
                                          <p:attrName>fill.type</p:attrName>
                                        </p:attrNameLst>
                                      </p:cBhvr>
                                      <p:to>
                                        <p:strVal val="solid"/>
                                      </p:to>
                                    </p:set>
                                    <p:set>
                                      <p:cBhvr>
                                        <p:cTn id="29" dur="500" fill="hold"/>
                                        <p:tgtEl>
                                          <p:spTgt spid="15">
                                            <p:txEl>
                                              <p:pRg st="0" end="0"/>
                                            </p:txEl>
                                          </p:spTgt>
                                        </p:tgtEl>
                                        <p:attrNameLst>
                                          <p:attrName>fill.on</p:attrName>
                                        </p:attrNameLst>
                                      </p:cBhvr>
                                      <p:to>
                                        <p:strVal val="true"/>
                                      </p:to>
                                    </p:set>
                                  </p:childTnLst>
                                </p:cTn>
                              </p:par>
                              <p:par>
                                <p:cTn id="30" presetID="18" presetClass="emph" presetSubtype="0" fill="hold" nodeType="withEffect">
                                  <p:stCondLst>
                                    <p:cond delay="0"/>
                                  </p:stCondLst>
                                  <p:iterate type="lt">
                                    <p:tmPct val="4000"/>
                                  </p:iterate>
                                  <p:childTnLst>
                                    <p:set>
                                      <p:cBhvr override="childStyle">
                                        <p:cTn id="31" dur="500" fill="hold"/>
                                        <p:tgtEl>
                                          <p:spTgt spid="15">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9" presetClass="emph" presetSubtype="0" fill="hold" grpId="0" nodeType="clickEffect">
                                  <p:stCondLst>
                                    <p:cond delay="0"/>
                                  </p:stCondLst>
                                  <p:iterate type="lt">
                                    <p:tmPct val="0"/>
                                  </p:iterate>
                                  <p:childTnLst>
                                    <p:animClr clrSpc="rgb" dir="cw">
                                      <p:cBhvr override="childStyle">
                                        <p:cTn id="36" dur="500" fill="hold"/>
                                        <p:tgtEl>
                                          <p:spTgt spid="16">
                                            <p:txEl>
                                              <p:pRg st="0" end="0"/>
                                            </p:txEl>
                                          </p:spTgt>
                                        </p:tgtEl>
                                        <p:attrNameLst>
                                          <p:attrName>style.color</p:attrName>
                                        </p:attrNameLst>
                                      </p:cBhvr>
                                      <p:to>
                                        <a:srgbClr val="FF0000"/>
                                      </p:to>
                                    </p:animClr>
                                    <p:animClr clrSpc="rgb" dir="cw">
                                      <p:cBhvr>
                                        <p:cTn id="37" dur="500" fill="hold"/>
                                        <p:tgtEl>
                                          <p:spTgt spid="16">
                                            <p:txEl>
                                              <p:pRg st="0" end="0"/>
                                            </p:txEl>
                                          </p:spTgt>
                                        </p:tgtEl>
                                        <p:attrNameLst>
                                          <p:attrName>fillcolor</p:attrName>
                                        </p:attrNameLst>
                                      </p:cBhvr>
                                      <p:to>
                                        <a:srgbClr val="FF0000"/>
                                      </p:to>
                                    </p:animClr>
                                    <p:set>
                                      <p:cBhvr>
                                        <p:cTn id="38" dur="500" fill="hold"/>
                                        <p:tgtEl>
                                          <p:spTgt spid="16">
                                            <p:txEl>
                                              <p:pRg st="0" end="0"/>
                                            </p:txEl>
                                          </p:spTgt>
                                        </p:tgtEl>
                                        <p:attrNameLst>
                                          <p:attrName>fill.type</p:attrName>
                                        </p:attrNameLst>
                                      </p:cBhvr>
                                      <p:to>
                                        <p:strVal val="solid"/>
                                      </p:to>
                                    </p:set>
                                    <p:set>
                                      <p:cBhvr>
                                        <p:cTn id="39" dur="500" fill="hold"/>
                                        <p:tgtEl>
                                          <p:spTgt spid="16">
                                            <p:txEl>
                                              <p:pRg st="0" end="0"/>
                                            </p:txEl>
                                          </p:spTgt>
                                        </p:tgtEl>
                                        <p:attrNameLst>
                                          <p:attrName>fill.on</p:attrName>
                                        </p:attrNameLst>
                                      </p:cBhvr>
                                      <p:to>
                                        <p:strVal val="true"/>
                                      </p:to>
                                    </p:set>
                                  </p:childTnLst>
                                </p:cTn>
                              </p:par>
                              <p:par>
                                <p:cTn id="40" presetID="18" presetClass="emph" presetSubtype="0" fill="hold" nodeType="withEffect">
                                  <p:stCondLst>
                                    <p:cond delay="0"/>
                                  </p:stCondLst>
                                  <p:iterate type="lt">
                                    <p:tmPct val="4000"/>
                                  </p:iterate>
                                  <p:childTnLst>
                                    <p:set>
                                      <p:cBhvr override="childStyle">
                                        <p:cTn id="41" dur="500" fill="hold"/>
                                        <p:tgtEl>
                                          <p:spTgt spid="16">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7"/>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9" presetClass="emph" presetSubtype="0" fill="hold" nodeType="clickEffect">
                                  <p:stCondLst>
                                    <p:cond delay="0"/>
                                  </p:stCondLst>
                                  <p:iterate type="lt">
                                    <p:tmPct val="0"/>
                                  </p:iterate>
                                  <p:childTnLst>
                                    <p:animClr clrSpc="rgb" dir="cw">
                                      <p:cBhvr override="childStyle">
                                        <p:cTn id="46" dur="500" fill="hold"/>
                                        <p:tgtEl>
                                          <p:spTgt spid="18">
                                            <p:txEl>
                                              <p:pRg st="0" end="0"/>
                                            </p:txEl>
                                          </p:spTgt>
                                        </p:tgtEl>
                                        <p:attrNameLst>
                                          <p:attrName>style.color</p:attrName>
                                        </p:attrNameLst>
                                      </p:cBhvr>
                                      <p:to>
                                        <a:srgbClr val="FF0000"/>
                                      </p:to>
                                    </p:animClr>
                                    <p:animClr clrSpc="rgb" dir="cw">
                                      <p:cBhvr>
                                        <p:cTn id="47" dur="500" fill="hold"/>
                                        <p:tgtEl>
                                          <p:spTgt spid="18">
                                            <p:txEl>
                                              <p:pRg st="0" end="0"/>
                                            </p:txEl>
                                          </p:spTgt>
                                        </p:tgtEl>
                                        <p:attrNameLst>
                                          <p:attrName>fillcolor</p:attrName>
                                        </p:attrNameLst>
                                      </p:cBhvr>
                                      <p:to>
                                        <a:srgbClr val="FF0000"/>
                                      </p:to>
                                    </p:animClr>
                                    <p:set>
                                      <p:cBhvr>
                                        <p:cTn id="48" dur="500" fill="hold"/>
                                        <p:tgtEl>
                                          <p:spTgt spid="18">
                                            <p:txEl>
                                              <p:pRg st="0" end="0"/>
                                            </p:txEl>
                                          </p:spTgt>
                                        </p:tgtEl>
                                        <p:attrNameLst>
                                          <p:attrName>fill.type</p:attrName>
                                        </p:attrNameLst>
                                      </p:cBhvr>
                                      <p:to>
                                        <p:strVal val="solid"/>
                                      </p:to>
                                    </p:set>
                                    <p:set>
                                      <p:cBhvr>
                                        <p:cTn id="49" dur="500" fill="hold"/>
                                        <p:tgtEl>
                                          <p:spTgt spid="18">
                                            <p:txEl>
                                              <p:pRg st="0" end="0"/>
                                            </p:txEl>
                                          </p:spTgt>
                                        </p:tgtEl>
                                        <p:attrNameLst>
                                          <p:attrName>fill.on</p:attrName>
                                        </p:attrNameLst>
                                      </p:cBhvr>
                                      <p:to>
                                        <p:strVal val="true"/>
                                      </p:to>
                                    </p:set>
                                  </p:childTnLst>
                                </p:cTn>
                              </p:par>
                              <p:par>
                                <p:cTn id="50" presetID="18" presetClass="emph" presetSubtype="0" fill="hold" nodeType="withEffect">
                                  <p:stCondLst>
                                    <p:cond delay="0"/>
                                  </p:stCondLst>
                                  <p:iterate type="lt">
                                    <p:tmPct val="4000"/>
                                  </p:iterate>
                                  <p:childTnLst>
                                    <p:set>
                                      <p:cBhvr override="childStyle">
                                        <p:cTn id="51" dur="500" fill="hold"/>
                                        <p:tgtEl>
                                          <p:spTgt spid="18">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9" presetClass="emph" presetSubtype="0" fill="hold" nodeType="clickEffect">
                                  <p:stCondLst>
                                    <p:cond delay="0"/>
                                  </p:stCondLst>
                                  <p:iterate type="lt">
                                    <p:tmPct val="0"/>
                                  </p:iterate>
                                  <p:childTnLst>
                                    <p:animClr clrSpc="rgb" dir="cw">
                                      <p:cBhvr override="childStyle">
                                        <p:cTn id="56" dur="500" fill="hold"/>
                                        <p:tgtEl>
                                          <p:spTgt spid="19">
                                            <p:txEl>
                                              <p:pRg st="0" end="0"/>
                                            </p:txEl>
                                          </p:spTgt>
                                        </p:tgtEl>
                                        <p:attrNameLst>
                                          <p:attrName>style.color</p:attrName>
                                        </p:attrNameLst>
                                      </p:cBhvr>
                                      <p:to>
                                        <a:srgbClr val="FF0000"/>
                                      </p:to>
                                    </p:animClr>
                                    <p:animClr clrSpc="rgb" dir="cw">
                                      <p:cBhvr>
                                        <p:cTn id="57" dur="500" fill="hold"/>
                                        <p:tgtEl>
                                          <p:spTgt spid="19">
                                            <p:txEl>
                                              <p:pRg st="0" end="0"/>
                                            </p:txEl>
                                          </p:spTgt>
                                        </p:tgtEl>
                                        <p:attrNameLst>
                                          <p:attrName>fillcolor</p:attrName>
                                        </p:attrNameLst>
                                      </p:cBhvr>
                                      <p:to>
                                        <a:srgbClr val="FF0000"/>
                                      </p:to>
                                    </p:animClr>
                                    <p:set>
                                      <p:cBhvr>
                                        <p:cTn id="58" dur="500" fill="hold"/>
                                        <p:tgtEl>
                                          <p:spTgt spid="19">
                                            <p:txEl>
                                              <p:pRg st="0" end="0"/>
                                            </p:txEl>
                                          </p:spTgt>
                                        </p:tgtEl>
                                        <p:attrNameLst>
                                          <p:attrName>fill.type</p:attrName>
                                        </p:attrNameLst>
                                      </p:cBhvr>
                                      <p:to>
                                        <p:strVal val="solid"/>
                                      </p:to>
                                    </p:set>
                                    <p:set>
                                      <p:cBhvr>
                                        <p:cTn id="59" dur="500" fill="hold"/>
                                        <p:tgtEl>
                                          <p:spTgt spid="19">
                                            <p:txEl>
                                              <p:pRg st="0" end="0"/>
                                            </p:txEl>
                                          </p:spTgt>
                                        </p:tgtEl>
                                        <p:attrNameLst>
                                          <p:attrName>fill.on</p:attrName>
                                        </p:attrNameLst>
                                      </p:cBhvr>
                                      <p:to>
                                        <p:strVal val="true"/>
                                      </p:to>
                                    </p:set>
                                  </p:childTnLst>
                                </p:cTn>
                              </p:par>
                              <p:par>
                                <p:cTn id="60" presetID="18" presetClass="emph" presetSubtype="0" fill="hold" nodeType="withEffect">
                                  <p:stCondLst>
                                    <p:cond delay="0"/>
                                  </p:stCondLst>
                                  <p:iterate type="lt">
                                    <p:tmPct val="4000"/>
                                  </p:iterate>
                                  <p:childTnLst>
                                    <p:set>
                                      <p:cBhvr override="childStyle">
                                        <p:cTn id="61" dur="500" fill="hold"/>
                                        <p:tgtEl>
                                          <p:spTgt spid="19">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9" presetClass="emph" presetSubtype="0" fill="hold" nodeType="clickEffect">
                                  <p:stCondLst>
                                    <p:cond delay="0"/>
                                  </p:stCondLst>
                                  <p:iterate type="lt">
                                    <p:tmPct val="0"/>
                                  </p:iterate>
                                  <p:childTnLst>
                                    <p:animClr clrSpc="rgb" dir="cw">
                                      <p:cBhvr override="childStyle">
                                        <p:cTn id="66" dur="500" fill="hold"/>
                                        <p:tgtEl>
                                          <p:spTgt spid="12">
                                            <p:txEl>
                                              <p:pRg st="0" end="0"/>
                                            </p:txEl>
                                          </p:spTgt>
                                        </p:tgtEl>
                                        <p:attrNameLst>
                                          <p:attrName>style.color</p:attrName>
                                        </p:attrNameLst>
                                      </p:cBhvr>
                                      <p:to>
                                        <a:srgbClr val="FF0000"/>
                                      </p:to>
                                    </p:animClr>
                                    <p:animClr clrSpc="rgb" dir="cw">
                                      <p:cBhvr>
                                        <p:cTn id="67" dur="500" fill="hold"/>
                                        <p:tgtEl>
                                          <p:spTgt spid="12">
                                            <p:txEl>
                                              <p:pRg st="0" end="0"/>
                                            </p:txEl>
                                          </p:spTgt>
                                        </p:tgtEl>
                                        <p:attrNameLst>
                                          <p:attrName>fillcolor</p:attrName>
                                        </p:attrNameLst>
                                      </p:cBhvr>
                                      <p:to>
                                        <a:srgbClr val="FF0000"/>
                                      </p:to>
                                    </p:animClr>
                                    <p:set>
                                      <p:cBhvr>
                                        <p:cTn id="68" dur="500" fill="hold"/>
                                        <p:tgtEl>
                                          <p:spTgt spid="12">
                                            <p:txEl>
                                              <p:pRg st="0" end="0"/>
                                            </p:txEl>
                                          </p:spTgt>
                                        </p:tgtEl>
                                        <p:attrNameLst>
                                          <p:attrName>fill.type</p:attrName>
                                        </p:attrNameLst>
                                      </p:cBhvr>
                                      <p:to>
                                        <p:strVal val="solid"/>
                                      </p:to>
                                    </p:set>
                                    <p:set>
                                      <p:cBhvr>
                                        <p:cTn id="69" dur="500" fill="hold"/>
                                        <p:tgtEl>
                                          <p:spTgt spid="12">
                                            <p:txEl>
                                              <p:pRg st="0" end="0"/>
                                            </p:txEl>
                                          </p:spTgt>
                                        </p:tgtEl>
                                        <p:attrNameLst>
                                          <p:attrName>fill.on</p:attrName>
                                        </p:attrNameLst>
                                      </p:cBhvr>
                                      <p:to>
                                        <p:strVal val="true"/>
                                      </p:to>
                                    </p:set>
                                  </p:childTnLst>
                                </p:cTn>
                              </p:par>
                              <p:par>
                                <p:cTn id="70" presetID="19" presetClass="emph" presetSubtype="0" fill="hold" nodeType="withEffect">
                                  <p:stCondLst>
                                    <p:cond delay="0"/>
                                  </p:stCondLst>
                                  <p:iterate type="lt">
                                    <p:tmPct val="0"/>
                                  </p:iterate>
                                  <p:childTnLst>
                                    <p:animClr clrSpc="rgb" dir="cw">
                                      <p:cBhvr override="childStyle">
                                        <p:cTn id="71" dur="500" fill="hold"/>
                                        <p:tgtEl>
                                          <p:spTgt spid="17">
                                            <p:txEl>
                                              <p:pRg st="0" end="0"/>
                                            </p:txEl>
                                          </p:spTgt>
                                        </p:tgtEl>
                                        <p:attrNameLst>
                                          <p:attrName>style.color</p:attrName>
                                        </p:attrNameLst>
                                      </p:cBhvr>
                                      <p:to>
                                        <a:srgbClr val="FF0000"/>
                                      </p:to>
                                    </p:animClr>
                                    <p:animClr clrSpc="rgb" dir="cw">
                                      <p:cBhvr>
                                        <p:cTn id="72" dur="500" fill="hold"/>
                                        <p:tgtEl>
                                          <p:spTgt spid="17">
                                            <p:txEl>
                                              <p:pRg st="0" end="0"/>
                                            </p:txEl>
                                          </p:spTgt>
                                        </p:tgtEl>
                                        <p:attrNameLst>
                                          <p:attrName>fillcolor</p:attrName>
                                        </p:attrNameLst>
                                      </p:cBhvr>
                                      <p:to>
                                        <a:srgbClr val="FF0000"/>
                                      </p:to>
                                    </p:animClr>
                                    <p:set>
                                      <p:cBhvr>
                                        <p:cTn id="73" dur="500" fill="hold"/>
                                        <p:tgtEl>
                                          <p:spTgt spid="17">
                                            <p:txEl>
                                              <p:pRg st="0" end="0"/>
                                            </p:txEl>
                                          </p:spTgt>
                                        </p:tgtEl>
                                        <p:attrNameLst>
                                          <p:attrName>fill.type</p:attrName>
                                        </p:attrNameLst>
                                      </p:cBhvr>
                                      <p:to>
                                        <p:strVal val="solid"/>
                                      </p:to>
                                    </p:set>
                                    <p:set>
                                      <p:cBhvr>
                                        <p:cTn id="74" dur="500" fill="hold"/>
                                        <p:tgtEl>
                                          <p:spTgt spid="17">
                                            <p:txEl>
                                              <p:pRg st="0" end="0"/>
                                            </p:txEl>
                                          </p:spTgt>
                                        </p:tgtEl>
                                        <p:attrNameLst>
                                          <p:attrName>fill.on</p:attrName>
                                        </p:attrNameLst>
                                      </p:cBhvr>
                                      <p:to>
                                        <p:strVal val="true"/>
                                      </p:to>
                                    </p:set>
                                  </p:childTnLst>
                                </p:cTn>
                              </p:par>
                              <p:par>
                                <p:cTn id="75" presetID="18" presetClass="emph" presetSubtype="0" fill="hold" nodeType="withEffect">
                                  <p:stCondLst>
                                    <p:cond delay="0"/>
                                  </p:stCondLst>
                                  <p:iterate type="lt">
                                    <p:tmPct val="4000"/>
                                  </p:iterate>
                                  <p:childTnLst>
                                    <p:set>
                                      <p:cBhvr override="childStyle">
                                        <p:cTn id="76" dur="500" fill="hold"/>
                                        <p:tgtEl>
                                          <p:spTgt spid="12">
                                            <p:txEl>
                                              <p:pRg st="0" end="0"/>
                                            </p:txEl>
                                          </p:spTgt>
                                        </p:tgtEl>
                                        <p:attrNameLst>
                                          <p:attrName>style.textDecorationUnderline</p:attrName>
                                        </p:attrNameLst>
                                      </p:cBhvr>
                                      <p:to>
                                        <p:strVal val="true"/>
                                      </p:to>
                                    </p:set>
                                  </p:childTnLst>
                                </p:cTn>
                              </p:par>
                              <p:par>
                                <p:cTn id="77" presetID="18" presetClass="emph" presetSubtype="0" fill="hold" nodeType="withEffect">
                                  <p:stCondLst>
                                    <p:cond delay="0"/>
                                  </p:stCondLst>
                                  <p:iterate type="lt">
                                    <p:tmPct val="4000"/>
                                  </p:iterate>
                                  <p:childTnLst>
                                    <p:set>
                                      <p:cBhvr override="childStyle">
                                        <p:cTn id="78" dur="500" fill="hold"/>
                                        <p:tgtEl>
                                          <p:spTgt spid="17">
                                            <p:txEl>
                                              <p:pRg st="0" end="0"/>
                                            </p:txEl>
                                          </p:spTgt>
                                        </p:tgtEl>
                                        <p:attrNameLst>
                                          <p:attrName>style.textDecorationUnderline</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p:stCondLst>
                        <p:cond delay="0"/>
                      </p:stCondLst>
                      <p:childTnLst>
                        <p:par>
                          <p:cTn id="81" fill="hold">
                            <p:stCondLst>
                              <p:cond delay="0"/>
                            </p:stCondLst>
                            <p:childTnLst>
                              <p:par>
                                <p:cTn id="82" presetID="18" presetClass="emph" presetSubtype="0" fill="hold" nodeType="clickEffect">
                                  <p:stCondLst>
                                    <p:cond delay="0"/>
                                  </p:stCondLst>
                                  <p:iterate type="lt">
                                    <p:tmPct val="4000"/>
                                  </p:iterate>
                                  <p:childTnLst>
                                    <p:set>
                                      <p:cBhvr override="childStyle">
                                        <p:cTn id="83" dur="500" fill="hold"/>
                                        <p:tgtEl>
                                          <p:spTgt spid="20">
                                            <p:txEl>
                                              <p:pRg st="0" end="0"/>
                                            </p:txEl>
                                          </p:spTgt>
                                        </p:tgtEl>
                                        <p:attrNameLst>
                                          <p:attrName>style.textDecorationUnderline</p:attrName>
                                        </p:attrNameLst>
                                      </p:cBhvr>
                                      <p:to>
                                        <p:strVal val="true"/>
                                      </p:to>
                                    </p:set>
                                  </p:childTnLst>
                                </p:cTn>
                              </p:par>
                              <p:par>
                                <p:cTn id="84" presetID="19" presetClass="emph" presetSubtype="0" fill="hold" nodeType="withEffect">
                                  <p:stCondLst>
                                    <p:cond delay="0"/>
                                  </p:stCondLst>
                                  <p:iterate type="lt">
                                    <p:tmPct val="0"/>
                                  </p:iterate>
                                  <p:childTnLst>
                                    <p:animClr clrSpc="rgb" dir="cw">
                                      <p:cBhvr override="childStyle">
                                        <p:cTn id="85" dur="500" fill="hold"/>
                                        <p:tgtEl>
                                          <p:spTgt spid="20">
                                            <p:txEl>
                                              <p:pRg st="0" end="0"/>
                                            </p:txEl>
                                          </p:spTgt>
                                        </p:tgtEl>
                                        <p:attrNameLst>
                                          <p:attrName>style.color</p:attrName>
                                        </p:attrNameLst>
                                      </p:cBhvr>
                                      <p:to>
                                        <a:srgbClr val="FF0000"/>
                                      </p:to>
                                    </p:animClr>
                                    <p:animClr clrSpc="rgb" dir="cw">
                                      <p:cBhvr>
                                        <p:cTn id="86" dur="500" fill="hold"/>
                                        <p:tgtEl>
                                          <p:spTgt spid="20">
                                            <p:txEl>
                                              <p:pRg st="0" end="0"/>
                                            </p:txEl>
                                          </p:spTgt>
                                        </p:tgtEl>
                                        <p:attrNameLst>
                                          <p:attrName>fillcolor</p:attrName>
                                        </p:attrNameLst>
                                      </p:cBhvr>
                                      <p:to>
                                        <a:srgbClr val="FF0000"/>
                                      </p:to>
                                    </p:animClr>
                                    <p:set>
                                      <p:cBhvr>
                                        <p:cTn id="87" dur="500" fill="hold"/>
                                        <p:tgtEl>
                                          <p:spTgt spid="20">
                                            <p:txEl>
                                              <p:pRg st="0" end="0"/>
                                            </p:txEl>
                                          </p:spTgt>
                                        </p:tgtEl>
                                        <p:attrNameLst>
                                          <p:attrName>fill.type</p:attrName>
                                        </p:attrNameLst>
                                      </p:cBhvr>
                                      <p:to>
                                        <p:strVal val="solid"/>
                                      </p:to>
                                    </p:set>
                                    <p:set>
                                      <p:cBhvr>
                                        <p:cTn id="88" dur="500" fill="hold"/>
                                        <p:tgtEl>
                                          <p:spTgt spid="20">
                                            <p:txEl>
                                              <p:pRg st="0" end="0"/>
                                            </p:txEl>
                                          </p:spTgt>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14" grpId="0" build="allAtOnce"/>
      <p:bldP spid="16"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040855" y="200422"/>
            <a:ext cx="10236746" cy="709414"/>
          </a:xfrm>
        </p:spPr>
        <p:txBody>
          <a:bodyPr>
            <a:noAutofit/>
          </a:bodyPr>
          <a:lstStyle/>
          <a:p>
            <a:r>
              <a:rPr lang="en-US" sz="2800" dirty="0" smtClean="0"/>
              <a:t>Let’s do </a:t>
            </a:r>
            <a:r>
              <a:rPr lang="en-US" sz="2800" dirty="0"/>
              <a:t>the task using the text and new </a:t>
            </a:r>
            <a:r>
              <a:rPr lang="en-US" sz="2800" dirty="0" smtClean="0"/>
              <a:t>words. </a:t>
            </a:r>
            <a:br>
              <a:rPr lang="en-US" sz="2800" dirty="0" smtClean="0"/>
            </a:br>
            <a:r>
              <a:rPr lang="en-US" sz="2800" dirty="0" smtClean="0"/>
              <a:t>Match </a:t>
            </a:r>
            <a:r>
              <a:rPr lang="en-US" sz="2800" dirty="0"/>
              <a:t>the words and complete the </a:t>
            </a:r>
            <a:r>
              <a:rPr lang="en-US" sz="2800" dirty="0" smtClean="0"/>
              <a:t>sentences</a:t>
            </a:r>
            <a:endParaRPr lang="ru-RU" sz="2800" dirty="0"/>
          </a:p>
        </p:txBody>
      </p:sp>
      <p:graphicFrame>
        <p:nvGraphicFramePr>
          <p:cNvPr id="8" name="Объект 7"/>
          <p:cNvGraphicFramePr>
            <a:graphicFrameLocks noGrp="1"/>
          </p:cNvGraphicFramePr>
          <p:nvPr>
            <p:ph idx="1"/>
            <p:extLst>
              <p:ext uri="{D42A27DB-BD31-4B8C-83A1-F6EECF244321}">
                <p14:modId xmlns:p14="http://schemas.microsoft.com/office/powerpoint/2010/main" val="493008468"/>
              </p:ext>
            </p:extLst>
          </p:nvPr>
        </p:nvGraphicFramePr>
        <p:xfrm>
          <a:off x="3529012" y="1035910"/>
          <a:ext cx="3986213" cy="2107666"/>
        </p:xfrm>
        <a:graphic>
          <a:graphicData uri="http://schemas.openxmlformats.org/drawingml/2006/table">
            <a:tbl>
              <a:tblPr firstRow="1" firstCol="1" bandRow="1">
                <a:tableStyleId>{5940675A-B579-460E-94D1-54222C63F5DA}</a:tableStyleId>
              </a:tblPr>
              <a:tblGrid>
                <a:gridCol w="1708638"/>
                <a:gridCol w="2277575"/>
              </a:tblGrid>
              <a:tr h="298973">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r>
              <a:tr h="298973">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r>
              <a:tr h="298973">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r>
              <a:tr h="298973">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r>
              <a:tr h="298973">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r>
              <a:tr h="313828">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r>
              <a:tr h="298973">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c>
                  <a:txBody>
                    <a:bodyPr/>
                    <a:lstStyle/>
                    <a:p>
                      <a:pPr marL="0" lvl="0" indent="0" algn="ctr">
                        <a:lnSpc>
                          <a:spcPct val="115000"/>
                        </a:lnSpc>
                        <a:spcAft>
                          <a:spcPts val="0"/>
                        </a:spcAft>
                        <a:buFont typeface="+mj-lt"/>
                        <a:buNone/>
                      </a:pPr>
                      <a:endParaRPr lang="ru-RU" sz="1400" b="1" dirty="0">
                        <a:solidFill>
                          <a:schemeClr val="bg2">
                            <a:lumMod val="10000"/>
                          </a:schemeClr>
                        </a:solidFill>
                        <a:effectLst/>
                        <a:latin typeface="Calibri"/>
                        <a:ea typeface="Times New Roman"/>
                        <a:cs typeface="Times New Roman"/>
                      </a:endParaRPr>
                    </a:p>
                  </a:txBody>
                  <a:tcPr marL="68580" marR="68580" marT="0" marB="0"/>
                </a:tc>
              </a:tr>
            </a:tbl>
          </a:graphicData>
        </a:graphic>
      </p:graphicFrame>
      <p:sp>
        <p:nvSpPr>
          <p:cNvPr id="9" name="Прямоугольник 8"/>
          <p:cNvSpPr/>
          <p:nvPr/>
        </p:nvSpPr>
        <p:spPr>
          <a:xfrm>
            <a:off x="1040854" y="6162034"/>
            <a:ext cx="6842569" cy="307777"/>
          </a:xfrm>
          <a:prstGeom prst="rect">
            <a:avLst/>
          </a:prstGeom>
        </p:spPr>
        <p:txBody>
          <a:bodyPr wrap="square">
            <a:spAutoFit/>
          </a:bodyPr>
          <a:lstStyle/>
          <a:p>
            <a:r>
              <a:rPr lang="en-US" sz="1400" dirty="0" smtClean="0">
                <a:solidFill>
                  <a:schemeClr val="bg2">
                    <a:lumMod val="10000"/>
                  </a:schemeClr>
                </a:solidFill>
              </a:rPr>
              <a:t>7. How </a:t>
            </a:r>
            <a:r>
              <a:rPr lang="en-US" sz="1400" dirty="0">
                <a:solidFill>
                  <a:schemeClr val="bg2">
                    <a:lumMod val="10000"/>
                  </a:schemeClr>
                </a:solidFill>
              </a:rPr>
              <a:t>can I avoid breathing </a:t>
            </a:r>
            <a:r>
              <a:rPr lang="en-US" sz="1400" dirty="0" smtClean="0">
                <a:solidFill>
                  <a:schemeClr val="bg2">
                    <a:lumMod val="10000"/>
                  </a:schemeClr>
                </a:solidFill>
              </a:rPr>
              <a:t>_______________________from </a:t>
            </a:r>
            <a:r>
              <a:rPr lang="en-US" sz="1400" dirty="0">
                <a:solidFill>
                  <a:schemeClr val="bg2">
                    <a:lumMod val="10000"/>
                  </a:schemeClr>
                </a:solidFill>
              </a:rPr>
              <a:t>cars while cycling in the city?</a:t>
            </a:r>
            <a:endParaRPr lang="ru-RU" sz="1400" dirty="0">
              <a:solidFill>
                <a:schemeClr val="bg2">
                  <a:lumMod val="10000"/>
                </a:schemeClr>
              </a:solidFill>
            </a:endParaRPr>
          </a:p>
        </p:txBody>
      </p:sp>
      <p:sp>
        <p:nvSpPr>
          <p:cNvPr id="10" name="Прямоугольник 9"/>
          <p:cNvSpPr/>
          <p:nvPr/>
        </p:nvSpPr>
        <p:spPr>
          <a:xfrm>
            <a:off x="4125379" y="1044804"/>
            <a:ext cx="545342" cy="307777"/>
          </a:xfrm>
          <a:prstGeom prst="rect">
            <a:avLst/>
          </a:prstGeom>
        </p:spPr>
        <p:txBody>
          <a:bodyPr wrap="none">
            <a:spAutoFit/>
          </a:bodyPr>
          <a:lstStyle/>
          <a:p>
            <a:r>
              <a:rPr lang="en-US" sz="1400" dirty="0">
                <a:solidFill>
                  <a:schemeClr val="bg2">
                    <a:lumMod val="10000"/>
                  </a:schemeClr>
                </a:solidFill>
              </a:rPr>
              <a:t>t</a:t>
            </a:r>
            <a:r>
              <a:rPr lang="en-US" sz="1400" dirty="0" smtClean="0">
                <a:solidFill>
                  <a:schemeClr val="bg2">
                    <a:lumMod val="10000"/>
                  </a:schemeClr>
                </a:solidFill>
              </a:rPr>
              <a:t>oxic</a:t>
            </a:r>
            <a:endParaRPr lang="ru-RU" sz="1400" dirty="0">
              <a:solidFill>
                <a:schemeClr val="bg2">
                  <a:lumMod val="10000"/>
                </a:schemeClr>
              </a:solidFill>
            </a:endParaRPr>
          </a:p>
        </p:txBody>
      </p:sp>
      <p:sp>
        <p:nvSpPr>
          <p:cNvPr id="11" name="Прямоугольник 10"/>
          <p:cNvSpPr/>
          <p:nvPr/>
        </p:nvSpPr>
        <p:spPr>
          <a:xfrm>
            <a:off x="6205315" y="2846814"/>
            <a:ext cx="505267" cy="307777"/>
          </a:xfrm>
          <a:prstGeom prst="rect">
            <a:avLst/>
          </a:prstGeom>
        </p:spPr>
        <p:txBody>
          <a:bodyPr wrap="none">
            <a:spAutoFit/>
          </a:bodyPr>
          <a:lstStyle/>
          <a:p>
            <a:r>
              <a:rPr lang="en-US" sz="1400" dirty="0">
                <a:solidFill>
                  <a:schemeClr val="bg2">
                    <a:lumMod val="10000"/>
                  </a:schemeClr>
                </a:solidFill>
              </a:rPr>
              <a:t>rain </a:t>
            </a:r>
            <a:endParaRPr lang="ru-RU" sz="1400" dirty="0">
              <a:solidFill>
                <a:schemeClr val="bg2">
                  <a:lumMod val="10000"/>
                </a:schemeClr>
              </a:solidFill>
            </a:endParaRPr>
          </a:p>
        </p:txBody>
      </p:sp>
      <p:sp>
        <p:nvSpPr>
          <p:cNvPr id="12" name="Прямоугольник 11"/>
          <p:cNvSpPr/>
          <p:nvPr/>
        </p:nvSpPr>
        <p:spPr>
          <a:xfrm>
            <a:off x="996506" y="3534973"/>
            <a:ext cx="6705602" cy="307777"/>
          </a:xfrm>
          <a:prstGeom prst="rect">
            <a:avLst/>
          </a:prstGeom>
        </p:spPr>
        <p:txBody>
          <a:bodyPr wrap="square">
            <a:spAutoFit/>
          </a:bodyPr>
          <a:lstStyle/>
          <a:p>
            <a:pPr marL="342900" lvl="0" indent="-342900">
              <a:buFont typeface="+mj-lt"/>
              <a:buAutoNum type="arabicPeriod"/>
            </a:pPr>
            <a:r>
              <a:rPr lang="en-US" sz="1400" dirty="0" smtClean="0">
                <a:solidFill>
                  <a:srgbClr val="DDDDDD">
                    <a:lumMod val="10000"/>
                  </a:srgbClr>
                </a:solidFill>
              </a:rPr>
              <a:t>______________  is </a:t>
            </a:r>
            <a:r>
              <a:rPr lang="en-US" sz="1400" dirty="0">
                <a:solidFill>
                  <a:srgbClr val="DDDDDD">
                    <a:lumMod val="10000"/>
                  </a:srgbClr>
                </a:solidFill>
              </a:rPr>
              <a:t>very harmful to the environment.</a:t>
            </a:r>
            <a:endParaRPr lang="ru-RU" sz="1400" dirty="0">
              <a:solidFill>
                <a:srgbClr val="DDDDDD">
                  <a:lumMod val="10000"/>
                </a:srgbClr>
              </a:solidFill>
            </a:endParaRPr>
          </a:p>
        </p:txBody>
      </p:sp>
      <p:sp>
        <p:nvSpPr>
          <p:cNvPr id="13" name="Прямоугольник 12"/>
          <p:cNvSpPr/>
          <p:nvPr/>
        </p:nvSpPr>
        <p:spPr>
          <a:xfrm>
            <a:off x="986057" y="4044306"/>
            <a:ext cx="5724525" cy="307777"/>
          </a:xfrm>
          <a:prstGeom prst="rect">
            <a:avLst/>
          </a:prstGeom>
        </p:spPr>
        <p:txBody>
          <a:bodyPr wrap="square">
            <a:spAutoFit/>
          </a:bodyPr>
          <a:lstStyle/>
          <a:p>
            <a:pPr lvl="0"/>
            <a:r>
              <a:rPr lang="en-US" sz="1400" dirty="0" smtClean="0">
                <a:solidFill>
                  <a:srgbClr val="DDDDDD">
                    <a:lumMod val="10000"/>
                  </a:srgbClr>
                </a:solidFill>
              </a:rPr>
              <a:t>2. A </a:t>
            </a:r>
            <a:r>
              <a:rPr lang="en-US" sz="1400" dirty="0">
                <a:solidFill>
                  <a:srgbClr val="DDDDDD">
                    <a:lumMod val="10000"/>
                  </a:srgbClr>
                </a:solidFill>
              </a:rPr>
              <a:t>lot of  </a:t>
            </a:r>
            <a:r>
              <a:rPr lang="en-US" sz="1400" dirty="0" smtClean="0">
                <a:solidFill>
                  <a:srgbClr val="DDDDDD">
                    <a:lumMod val="10000"/>
                  </a:srgbClr>
                </a:solidFill>
              </a:rPr>
              <a:t>_______________ is </a:t>
            </a:r>
            <a:r>
              <a:rPr lang="en-US" sz="1400" dirty="0">
                <a:solidFill>
                  <a:srgbClr val="DDDDDD">
                    <a:lumMod val="10000"/>
                  </a:srgbClr>
                </a:solidFill>
              </a:rPr>
              <a:t>dumped into this river.</a:t>
            </a:r>
            <a:endParaRPr lang="ru-RU" sz="1400" dirty="0">
              <a:solidFill>
                <a:srgbClr val="DDDDDD">
                  <a:lumMod val="10000"/>
                </a:srgbClr>
              </a:solidFill>
            </a:endParaRPr>
          </a:p>
        </p:txBody>
      </p:sp>
      <p:sp>
        <p:nvSpPr>
          <p:cNvPr id="14" name="Прямоугольник 13"/>
          <p:cNvSpPr/>
          <p:nvPr/>
        </p:nvSpPr>
        <p:spPr>
          <a:xfrm>
            <a:off x="4053147" y="1333531"/>
            <a:ext cx="715260" cy="340093"/>
          </a:xfrm>
          <a:prstGeom prst="rect">
            <a:avLst/>
          </a:prstGeom>
        </p:spPr>
        <p:txBody>
          <a:bodyPr wrap="none">
            <a:spAutoFit/>
          </a:bodyPr>
          <a:lstStyle/>
          <a:p>
            <a:pPr lvl="0" algn="ctr">
              <a:lnSpc>
                <a:spcPct val="115000"/>
              </a:lnSpc>
            </a:pPr>
            <a:r>
              <a:rPr lang="en-US" sz="1400" dirty="0" smtClean="0">
                <a:solidFill>
                  <a:srgbClr val="DDDDDD">
                    <a:lumMod val="10000"/>
                  </a:srgbClr>
                </a:solidFill>
              </a:rPr>
              <a:t>factory</a:t>
            </a:r>
            <a:endParaRPr lang="ru-RU" sz="1400" b="1" dirty="0">
              <a:solidFill>
                <a:srgbClr val="DDDDDD">
                  <a:lumMod val="10000"/>
                </a:srgbClr>
              </a:solidFill>
              <a:latin typeface="Calibri"/>
              <a:ea typeface="Times New Roman"/>
              <a:cs typeface="Times New Roman"/>
            </a:endParaRPr>
          </a:p>
        </p:txBody>
      </p:sp>
      <p:sp>
        <p:nvSpPr>
          <p:cNvPr id="15" name="Прямоугольник 14"/>
          <p:cNvSpPr/>
          <p:nvPr/>
        </p:nvSpPr>
        <p:spPr>
          <a:xfrm>
            <a:off x="6145202" y="2521871"/>
            <a:ext cx="625492" cy="307777"/>
          </a:xfrm>
          <a:prstGeom prst="rect">
            <a:avLst/>
          </a:prstGeom>
        </p:spPr>
        <p:txBody>
          <a:bodyPr wrap="none">
            <a:spAutoFit/>
          </a:bodyPr>
          <a:lstStyle/>
          <a:p>
            <a:r>
              <a:rPr lang="en-US" sz="1400" dirty="0">
                <a:solidFill>
                  <a:srgbClr val="DDDDDD">
                    <a:lumMod val="10000"/>
                  </a:srgbClr>
                </a:solidFill>
              </a:rPr>
              <a:t>waste</a:t>
            </a:r>
            <a:endParaRPr lang="ru-RU" sz="1400" dirty="0"/>
          </a:p>
        </p:txBody>
      </p:sp>
      <p:sp>
        <p:nvSpPr>
          <p:cNvPr id="16" name="Прямоугольник 15"/>
          <p:cNvSpPr/>
          <p:nvPr/>
        </p:nvSpPr>
        <p:spPr>
          <a:xfrm>
            <a:off x="1015556" y="4494049"/>
            <a:ext cx="3449406" cy="307777"/>
          </a:xfrm>
          <a:prstGeom prst="rect">
            <a:avLst/>
          </a:prstGeom>
        </p:spPr>
        <p:txBody>
          <a:bodyPr wrap="none">
            <a:spAutoFit/>
          </a:bodyPr>
          <a:lstStyle/>
          <a:p>
            <a:pPr lvl="0"/>
            <a:r>
              <a:rPr lang="en-US" sz="1400" dirty="0" smtClean="0">
                <a:solidFill>
                  <a:srgbClr val="DDDDDD">
                    <a:lumMod val="10000"/>
                  </a:srgbClr>
                </a:solidFill>
              </a:rPr>
              <a:t>3. Chemicals </a:t>
            </a:r>
            <a:r>
              <a:rPr lang="en-US" sz="1400" dirty="0">
                <a:solidFill>
                  <a:srgbClr val="DDDDDD">
                    <a:lumMod val="10000"/>
                  </a:srgbClr>
                </a:solidFill>
              </a:rPr>
              <a:t>cause </a:t>
            </a:r>
            <a:r>
              <a:rPr lang="en-US" sz="1400" dirty="0" smtClean="0">
                <a:solidFill>
                  <a:srgbClr val="DDDDDD">
                    <a:lumMod val="10000"/>
                  </a:srgbClr>
                </a:solidFill>
              </a:rPr>
              <a:t>_____________________</a:t>
            </a:r>
            <a:endParaRPr lang="ru-RU" sz="1400" dirty="0">
              <a:solidFill>
                <a:srgbClr val="DDDDDD">
                  <a:lumMod val="10000"/>
                </a:srgbClr>
              </a:solidFill>
            </a:endParaRPr>
          </a:p>
        </p:txBody>
      </p:sp>
      <p:sp>
        <p:nvSpPr>
          <p:cNvPr id="17" name="Прямоугольник 16"/>
          <p:cNvSpPr/>
          <p:nvPr/>
        </p:nvSpPr>
        <p:spPr>
          <a:xfrm>
            <a:off x="997508" y="4896000"/>
            <a:ext cx="5838825" cy="307777"/>
          </a:xfrm>
          <a:prstGeom prst="rect">
            <a:avLst/>
          </a:prstGeom>
        </p:spPr>
        <p:txBody>
          <a:bodyPr wrap="square">
            <a:spAutoFit/>
          </a:bodyPr>
          <a:lstStyle/>
          <a:p>
            <a:pPr lvl="0"/>
            <a:r>
              <a:rPr lang="en-US" sz="1400" dirty="0" smtClean="0">
                <a:solidFill>
                  <a:srgbClr val="DDDDDD">
                    <a:lumMod val="10000"/>
                  </a:srgbClr>
                </a:solidFill>
              </a:rPr>
              <a:t>4. </a:t>
            </a:r>
            <a:r>
              <a:rPr lang="en-US" sz="1400" smtClean="0">
                <a:solidFill>
                  <a:srgbClr val="DDDDDD">
                    <a:lumMod val="10000"/>
                  </a:srgbClr>
                </a:solidFill>
              </a:rPr>
              <a:t>___________________</a:t>
            </a:r>
            <a:r>
              <a:rPr lang="en-US" sz="1400" dirty="0" smtClean="0">
                <a:solidFill>
                  <a:srgbClr val="DDDDDD">
                    <a:lumMod val="10000"/>
                  </a:srgbClr>
                </a:solidFill>
              </a:rPr>
              <a:t>is </a:t>
            </a:r>
            <a:r>
              <a:rPr lang="en-US" sz="1400" dirty="0">
                <a:solidFill>
                  <a:srgbClr val="DDDDDD">
                    <a:lumMod val="10000"/>
                  </a:srgbClr>
                </a:solidFill>
              </a:rPr>
              <a:t>environmentally friendly.</a:t>
            </a:r>
            <a:endParaRPr lang="ru-RU" sz="1400" dirty="0">
              <a:solidFill>
                <a:srgbClr val="DDDDDD">
                  <a:lumMod val="10000"/>
                </a:srgbClr>
              </a:solidFill>
            </a:endParaRPr>
          </a:p>
        </p:txBody>
      </p:sp>
      <p:sp>
        <p:nvSpPr>
          <p:cNvPr id="18" name="Прямоугольник 17"/>
          <p:cNvSpPr/>
          <p:nvPr/>
        </p:nvSpPr>
        <p:spPr>
          <a:xfrm>
            <a:off x="1012279" y="5303546"/>
            <a:ext cx="6362702" cy="307777"/>
          </a:xfrm>
          <a:prstGeom prst="rect">
            <a:avLst/>
          </a:prstGeom>
        </p:spPr>
        <p:txBody>
          <a:bodyPr wrap="square">
            <a:spAutoFit/>
          </a:bodyPr>
          <a:lstStyle/>
          <a:p>
            <a:pPr lvl="0"/>
            <a:r>
              <a:rPr lang="en-US" sz="1400" dirty="0" smtClean="0">
                <a:solidFill>
                  <a:srgbClr val="DDDDDD">
                    <a:lumMod val="10000"/>
                  </a:srgbClr>
                </a:solidFill>
              </a:rPr>
              <a:t>5. Many ________________________are </a:t>
            </a:r>
            <a:r>
              <a:rPr lang="en-US" sz="1400" dirty="0">
                <a:solidFill>
                  <a:srgbClr val="DDDDDD">
                    <a:lumMod val="10000"/>
                  </a:srgbClr>
                </a:solidFill>
              </a:rPr>
              <a:t>in danger of dying out.</a:t>
            </a:r>
            <a:endParaRPr lang="ru-RU" sz="1400" dirty="0">
              <a:solidFill>
                <a:srgbClr val="DDDDDD">
                  <a:lumMod val="10000"/>
                </a:srgbClr>
              </a:solidFill>
            </a:endParaRPr>
          </a:p>
        </p:txBody>
      </p:sp>
      <p:sp>
        <p:nvSpPr>
          <p:cNvPr id="19" name="Прямоугольник 18"/>
          <p:cNvSpPr/>
          <p:nvPr/>
        </p:nvSpPr>
        <p:spPr>
          <a:xfrm>
            <a:off x="1040854" y="5791956"/>
            <a:ext cx="7019927" cy="307777"/>
          </a:xfrm>
          <a:prstGeom prst="rect">
            <a:avLst/>
          </a:prstGeom>
        </p:spPr>
        <p:txBody>
          <a:bodyPr wrap="square">
            <a:spAutoFit/>
          </a:bodyPr>
          <a:lstStyle/>
          <a:p>
            <a:pPr lvl="0"/>
            <a:r>
              <a:rPr lang="en-US" sz="1400" dirty="0" smtClean="0">
                <a:solidFill>
                  <a:srgbClr val="DDDDDD">
                    <a:lumMod val="10000"/>
                  </a:srgbClr>
                </a:solidFill>
              </a:rPr>
              <a:t>6. Forests </a:t>
            </a:r>
            <a:r>
              <a:rPr lang="en-US" sz="1400" dirty="0">
                <a:solidFill>
                  <a:srgbClr val="DDDDDD">
                    <a:lumMod val="10000"/>
                  </a:srgbClr>
                </a:solidFill>
              </a:rPr>
              <a:t>fires cause  many animals to lose their </a:t>
            </a:r>
            <a:r>
              <a:rPr lang="en-US" sz="1400" dirty="0" smtClean="0">
                <a:solidFill>
                  <a:srgbClr val="DDDDDD">
                    <a:lumMod val="10000"/>
                  </a:srgbClr>
                </a:solidFill>
              </a:rPr>
              <a:t>_______________________ .</a:t>
            </a:r>
            <a:endParaRPr lang="ru-RU" sz="1400" dirty="0">
              <a:solidFill>
                <a:srgbClr val="DDDDDD">
                  <a:lumMod val="10000"/>
                </a:srgbClr>
              </a:solidFill>
            </a:endParaRPr>
          </a:p>
        </p:txBody>
      </p:sp>
      <p:sp>
        <p:nvSpPr>
          <p:cNvPr id="20" name="Прямоугольник 19"/>
          <p:cNvSpPr/>
          <p:nvPr/>
        </p:nvSpPr>
        <p:spPr>
          <a:xfrm>
            <a:off x="4153334" y="1645049"/>
            <a:ext cx="514885" cy="307777"/>
          </a:xfrm>
          <a:prstGeom prst="rect">
            <a:avLst/>
          </a:prstGeom>
        </p:spPr>
        <p:txBody>
          <a:bodyPr wrap="none">
            <a:spAutoFit/>
          </a:bodyPr>
          <a:lstStyle/>
          <a:p>
            <a:r>
              <a:rPr lang="en-US" sz="1400" dirty="0">
                <a:solidFill>
                  <a:srgbClr val="DDDDDD">
                    <a:lumMod val="10000"/>
                  </a:srgbClr>
                </a:solidFill>
              </a:rPr>
              <a:t>Acid</a:t>
            </a:r>
            <a:endParaRPr lang="ru-RU" dirty="0"/>
          </a:p>
        </p:txBody>
      </p:sp>
      <p:sp>
        <p:nvSpPr>
          <p:cNvPr id="21" name="Прямоугольник 20"/>
          <p:cNvSpPr/>
          <p:nvPr/>
        </p:nvSpPr>
        <p:spPr>
          <a:xfrm>
            <a:off x="4090081" y="1933803"/>
            <a:ext cx="713657" cy="307777"/>
          </a:xfrm>
          <a:prstGeom prst="rect">
            <a:avLst/>
          </a:prstGeom>
        </p:spPr>
        <p:txBody>
          <a:bodyPr wrap="none">
            <a:spAutoFit/>
          </a:bodyPr>
          <a:lstStyle/>
          <a:p>
            <a:r>
              <a:rPr lang="en-US" sz="1400" dirty="0">
                <a:solidFill>
                  <a:srgbClr val="DDDDDD">
                    <a:lumMod val="10000"/>
                  </a:srgbClr>
                </a:solidFill>
              </a:rPr>
              <a:t>n</a:t>
            </a:r>
            <a:r>
              <a:rPr lang="en-US" sz="1400" dirty="0" smtClean="0">
                <a:solidFill>
                  <a:srgbClr val="DDDDDD">
                    <a:lumMod val="10000"/>
                  </a:srgbClr>
                </a:solidFill>
              </a:rPr>
              <a:t>atural</a:t>
            </a:r>
            <a:endParaRPr lang="ru-RU" dirty="0"/>
          </a:p>
        </p:txBody>
      </p:sp>
      <p:sp>
        <p:nvSpPr>
          <p:cNvPr id="22" name="Прямоугольник 21"/>
          <p:cNvSpPr/>
          <p:nvPr/>
        </p:nvSpPr>
        <p:spPr>
          <a:xfrm>
            <a:off x="4178982" y="2232055"/>
            <a:ext cx="436338" cy="307777"/>
          </a:xfrm>
          <a:prstGeom prst="rect">
            <a:avLst/>
          </a:prstGeom>
        </p:spPr>
        <p:txBody>
          <a:bodyPr wrap="none">
            <a:spAutoFit/>
          </a:bodyPr>
          <a:lstStyle/>
          <a:p>
            <a:r>
              <a:rPr lang="en-US" sz="1400" dirty="0" smtClean="0">
                <a:solidFill>
                  <a:srgbClr val="DDDDDD">
                    <a:lumMod val="10000"/>
                  </a:srgbClr>
                </a:solidFill>
              </a:rPr>
              <a:t>soil</a:t>
            </a:r>
            <a:endParaRPr lang="ru-RU" dirty="0"/>
          </a:p>
        </p:txBody>
      </p:sp>
      <p:sp>
        <p:nvSpPr>
          <p:cNvPr id="23" name="Прямоугольник 22"/>
          <p:cNvSpPr/>
          <p:nvPr/>
        </p:nvSpPr>
        <p:spPr>
          <a:xfrm>
            <a:off x="4153334" y="2532488"/>
            <a:ext cx="566181" cy="307777"/>
          </a:xfrm>
          <a:prstGeom prst="rect">
            <a:avLst/>
          </a:prstGeom>
        </p:spPr>
        <p:txBody>
          <a:bodyPr wrap="none">
            <a:spAutoFit/>
          </a:bodyPr>
          <a:lstStyle/>
          <a:p>
            <a:r>
              <a:rPr lang="en-US" sz="1400" dirty="0" smtClean="0">
                <a:solidFill>
                  <a:srgbClr val="DDDDDD">
                    <a:lumMod val="10000"/>
                  </a:srgbClr>
                </a:solidFill>
              </a:rPr>
              <a:t>plant</a:t>
            </a:r>
            <a:endParaRPr lang="ru-RU" dirty="0"/>
          </a:p>
        </p:txBody>
      </p:sp>
      <p:sp>
        <p:nvSpPr>
          <p:cNvPr id="24" name="Прямоугольник 23"/>
          <p:cNvSpPr/>
          <p:nvPr/>
        </p:nvSpPr>
        <p:spPr>
          <a:xfrm>
            <a:off x="4153334" y="2843341"/>
            <a:ext cx="570990" cy="307777"/>
          </a:xfrm>
          <a:prstGeom prst="rect">
            <a:avLst/>
          </a:prstGeom>
        </p:spPr>
        <p:txBody>
          <a:bodyPr wrap="none">
            <a:spAutoFit/>
          </a:bodyPr>
          <a:lstStyle/>
          <a:p>
            <a:r>
              <a:rPr lang="en-US" sz="1400" dirty="0">
                <a:solidFill>
                  <a:srgbClr val="DDDDDD">
                    <a:lumMod val="10000"/>
                  </a:srgbClr>
                </a:solidFill>
              </a:rPr>
              <a:t>Solar</a:t>
            </a:r>
            <a:endParaRPr lang="ru-RU" dirty="0"/>
          </a:p>
        </p:txBody>
      </p:sp>
      <p:sp>
        <p:nvSpPr>
          <p:cNvPr id="26" name="Прямоугольник 25"/>
          <p:cNvSpPr/>
          <p:nvPr/>
        </p:nvSpPr>
        <p:spPr>
          <a:xfrm>
            <a:off x="6039218" y="1035279"/>
            <a:ext cx="723275" cy="307777"/>
          </a:xfrm>
          <a:prstGeom prst="rect">
            <a:avLst/>
          </a:prstGeom>
        </p:spPr>
        <p:txBody>
          <a:bodyPr wrap="none">
            <a:spAutoFit/>
          </a:bodyPr>
          <a:lstStyle/>
          <a:p>
            <a:r>
              <a:rPr lang="en-US" sz="1400" dirty="0" smtClean="0">
                <a:solidFill>
                  <a:srgbClr val="DDDDDD">
                    <a:lumMod val="10000"/>
                  </a:srgbClr>
                </a:solidFill>
              </a:rPr>
              <a:t>species</a:t>
            </a:r>
            <a:endParaRPr lang="ru-RU" dirty="0"/>
          </a:p>
        </p:txBody>
      </p:sp>
      <p:sp>
        <p:nvSpPr>
          <p:cNvPr id="27" name="Прямоугольник 26"/>
          <p:cNvSpPr/>
          <p:nvPr/>
        </p:nvSpPr>
        <p:spPr>
          <a:xfrm>
            <a:off x="6118752" y="1333531"/>
            <a:ext cx="646331" cy="307777"/>
          </a:xfrm>
          <a:prstGeom prst="rect">
            <a:avLst/>
          </a:prstGeom>
        </p:spPr>
        <p:txBody>
          <a:bodyPr wrap="none">
            <a:spAutoFit/>
          </a:bodyPr>
          <a:lstStyle/>
          <a:p>
            <a:r>
              <a:rPr lang="en-US" sz="1400" dirty="0">
                <a:solidFill>
                  <a:srgbClr val="DDDDDD">
                    <a:lumMod val="10000"/>
                  </a:srgbClr>
                </a:solidFill>
              </a:rPr>
              <a:t>f</a:t>
            </a:r>
            <a:r>
              <a:rPr lang="en-US" sz="1400" dirty="0" smtClean="0">
                <a:solidFill>
                  <a:srgbClr val="DDDDDD">
                    <a:lumMod val="10000"/>
                  </a:srgbClr>
                </a:solidFill>
              </a:rPr>
              <a:t>umes</a:t>
            </a:r>
            <a:endParaRPr lang="ru-RU" dirty="0"/>
          </a:p>
        </p:txBody>
      </p:sp>
      <p:sp>
        <p:nvSpPr>
          <p:cNvPr id="28" name="Прямоугольник 27"/>
          <p:cNvSpPr/>
          <p:nvPr/>
        </p:nvSpPr>
        <p:spPr>
          <a:xfrm>
            <a:off x="6034530" y="1626026"/>
            <a:ext cx="846707" cy="307777"/>
          </a:xfrm>
          <a:prstGeom prst="rect">
            <a:avLst/>
          </a:prstGeom>
        </p:spPr>
        <p:txBody>
          <a:bodyPr wrap="none">
            <a:spAutoFit/>
          </a:bodyPr>
          <a:lstStyle/>
          <a:p>
            <a:r>
              <a:rPr lang="en-US" sz="1400" dirty="0" smtClean="0">
                <a:solidFill>
                  <a:srgbClr val="DDDDDD">
                    <a:lumMod val="10000"/>
                  </a:srgbClr>
                </a:solidFill>
              </a:rPr>
              <a:t>pollution</a:t>
            </a:r>
            <a:endParaRPr lang="ru-RU" dirty="0"/>
          </a:p>
        </p:txBody>
      </p:sp>
      <p:sp>
        <p:nvSpPr>
          <p:cNvPr id="29" name="Прямоугольник 28"/>
          <p:cNvSpPr/>
          <p:nvPr/>
        </p:nvSpPr>
        <p:spPr>
          <a:xfrm>
            <a:off x="6068193" y="1924278"/>
            <a:ext cx="654346" cy="307777"/>
          </a:xfrm>
          <a:prstGeom prst="rect">
            <a:avLst/>
          </a:prstGeom>
        </p:spPr>
        <p:txBody>
          <a:bodyPr wrap="none">
            <a:spAutoFit/>
          </a:bodyPr>
          <a:lstStyle/>
          <a:p>
            <a:r>
              <a:rPr lang="en-US" sz="1400" dirty="0" smtClean="0">
                <a:solidFill>
                  <a:srgbClr val="DDDDDD">
                    <a:lumMod val="10000"/>
                  </a:srgbClr>
                </a:solidFill>
              </a:rPr>
              <a:t>power</a:t>
            </a:r>
            <a:endParaRPr lang="ru-RU" dirty="0"/>
          </a:p>
        </p:txBody>
      </p:sp>
      <p:sp>
        <p:nvSpPr>
          <p:cNvPr id="30" name="Прямоугольник 29"/>
          <p:cNvSpPr/>
          <p:nvPr/>
        </p:nvSpPr>
        <p:spPr>
          <a:xfrm>
            <a:off x="6034530" y="2224711"/>
            <a:ext cx="792205" cy="307777"/>
          </a:xfrm>
          <a:prstGeom prst="rect">
            <a:avLst/>
          </a:prstGeom>
        </p:spPr>
        <p:txBody>
          <a:bodyPr wrap="none">
            <a:spAutoFit/>
          </a:bodyPr>
          <a:lstStyle/>
          <a:p>
            <a:r>
              <a:rPr lang="en-US" sz="1400" dirty="0">
                <a:solidFill>
                  <a:srgbClr val="DDDDDD">
                    <a:lumMod val="10000"/>
                  </a:srgbClr>
                </a:solidFill>
              </a:rPr>
              <a:t>h</a:t>
            </a:r>
            <a:r>
              <a:rPr lang="en-US" sz="1400" dirty="0" smtClean="0">
                <a:solidFill>
                  <a:srgbClr val="DDDDDD">
                    <a:lumMod val="10000"/>
                  </a:srgbClr>
                </a:solidFill>
              </a:rPr>
              <a:t>abitats</a:t>
            </a:r>
            <a:endParaRPr lang="ru-RU" dirty="0"/>
          </a:p>
        </p:txBody>
      </p:sp>
    </p:spTree>
    <p:extLst>
      <p:ext uri="{BB962C8B-B14F-4D97-AF65-F5344CB8AC3E}">
        <p14:creationId xmlns:p14="http://schemas.microsoft.com/office/powerpoint/2010/main" val="52184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25E-6 -2.59259E-6 C -0.00117 0.00047 -0.00248 0.00093 -0.00352 0.00232 C -0.00417 0.00347 -0.00417 0.00556 -0.00508 0.00625 C -0.00664 0.0081 -0.00833 0.0088 -0.01016 0.01042 C -0.0194 0.01922 -0.02761 0.0301 -0.03802 0.03658 C -0.04245 0.04398 -0.03919 0.03982 -0.0487 0.0456 C -0.05469 0.04977 -0.06042 0.05556 -0.06667 0.0588 C -0.06979 0.06389 -0.07461 0.06621 -0.07917 0.06806 C -0.08672 0.07685 -0.0957 0.08287 -0.10352 0.09167 C -0.11315 0.10232 -0.12109 0.11551 -0.1306 0.1257 C -0.13294 0.13148 -0.13633 0.1338 -0.13893 0.13889 C -0.1444 0.14954 -0.15612 0.16736 -0.16432 0.17176 C -0.16511 0.17408 -0.16563 0.17639 -0.1668 0.17824 C -0.16732 0.17917 -0.16849 0.17871 -0.16927 0.17963 C -0.1724 0.18357 -0.17487 0.19028 -0.17826 0.19422 C -0.18294 0.19908 -0.18815 0.20602 -0.19219 0.2125 C -0.19505 0.21713 -0.19479 0.22199 -0.19883 0.22431 C -0.20065 0.23241 -0.21081 0.24375 -0.21602 0.24653 C -0.21992 0.25556 -0.21732 0.25324 -0.22175 0.25579 C -0.22344 0.25972 -0.22318 0.26019 -0.22591 0.2625 C -0.22669 0.2632 -0.22813 0.26389 -0.22813 0.26412 " pathEditMode="relative" rAng="0" ptsTypes="ffffffffffffffffffffA">
                                      <p:cBhvr>
                                        <p:cTn id="6" dur="2000" fill="hold"/>
                                        <p:tgtEl>
                                          <p:spTgt spid="20"/>
                                        </p:tgtEl>
                                        <p:attrNameLst>
                                          <p:attrName>ppt_x</p:attrName>
                                          <p:attrName>ppt_y</p:attrName>
                                        </p:attrNameLst>
                                      </p:cBhvr>
                                      <p:rCtr x="-11406" y="13194"/>
                                    </p:animMotion>
                                  </p:childTnLst>
                                </p:cTn>
                              </p:par>
                              <p:par>
                                <p:cTn id="7" presetID="0" presetClass="path" presetSubtype="0" accel="50000" decel="50000" fill="hold" grpId="0" nodeType="withEffect">
                                  <p:stCondLst>
                                    <p:cond delay="0"/>
                                  </p:stCondLst>
                                  <p:childTnLst>
                                    <p:animMotion origin="layout" path="M 2.5E-6 -4.07407E-6 C -0.02891 0.01412 -0.09037 0.00348 -0.09037 0.00371 C -0.1017 0.00764 -0.08972 0.00371 -0.11706 0.00602 C -0.12722 0.00695 -0.13724 0.01065 -0.14727 0.01227 C -0.1655 0.01528 -0.18412 0.01598 -0.20235 0.01991 C -0.20703 0.02246 -0.20495 0.02176 -0.21315 0.02246 C -0.22136 0.02338 -0.23815 0.025 -0.23815 0.02524 C -0.24479 0.02755 -0.25078 0.03033 -0.25742 0.03149 C -0.26341 0.03426 -0.27097 0.03658 -0.27656 0.04028 C -0.28594 0.04676 -0.27995 0.04445 -0.2875 0.04676 C -0.29258 0.0507 -0.29766 0.05394 -0.30326 0.05672 C -0.3056 0.05787 -0.31003 0.05926 -0.31003 0.05949 C -0.31537 0.06459 -0.32214 0.06621 -0.32748 0.07084 C -0.33451 0.07686 -0.33841 0.08125 -0.34675 0.08473 C -0.34922 0.08588 -0.35078 0.08889 -0.35313 0.08889 " pathEditMode="relative" rAng="0" ptsTypes="ffffffffffffffA">
                                      <p:cBhvr>
                                        <p:cTn id="8" dur="2000" fill="hold"/>
                                        <p:tgtEl>
                                          <p:spTgt spid="11"/>
                                        </p:tgtEl>
                                        <p:attrNameLst>
                                          <p:attrName>ppt_x</p:attrName>
                                          <p:attrName>ppt_y</p:attrName>
                                        </p:attrNameLst>
                                      </p:cBhvr>
                                      <p:rCtr x="-17656" y="4444"/>
                                    </p:animMotion>
                                  </p:childTnLst>
                                </p:cTn>
                              </p:par>
                            </p:childTnLst>
                          </p:cTn>
                        </p:par>
                      </p:childTnLst>
                    </p:cTn>
                  </p:par>
                </p:childTnLst>
              </p:cTn>
              <p:nextCondLst>
                <p:cond evt="onClick" delay="0">
                  <p:tgtEl>
                    <p:spTgt spid="12"/>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grpId="0" nodeType="clickEffect">
                                  <p:stCondLst>
                                    <p:cond delay="0"/>
                                  </p:stCondLst>
                                  <p:childTnLst>
                                    <p:animMotion origin="layout" path="M 1.25E-6 2.96296E-6 C -0.00508 0.00532 -0.00182 0.00185 -0.00951 0.01111 C -0.01875 0.02245 -0.01107 0.01759 -0.01719 0.02083 C -0.02162 0.02801 -0.02552 0.03634 -0.03008 0.04305 C -0.03307 0.04745 -0.03698 0.05023 -0.04037 0.05416 C -0.04336 0.05787 -0.0457 0.06203 -0.04883 0.06527 C -0.05078 0.07453 -0.06029 0.08495 -0.06432 0.09305 C -0.07214 0.10902 -0.07839 0.12708 -0.08737 0.14166 C -0.09024 0.15532 -0.08568 0.13611 -0.09089 0.14861 C -0.09154 0.15023 -0.09128 0.15231 -0.09167 0.15416 C -0.09336 0.16065 -0.09974 0.17986 -0.10287 0.18333 C -0.10391 0.19097 -0.10781 0.20254 -0.11133 0.20833 C -0.11263 0.21481 -0.11615 0.21782 -0.11823 0.22361 C -0.12201 0.23356 -0.12682 0.24583 -0.1319 0.25416 C -0.13333 0.26111 -0.13737 0.26365 -0.1388 0.27083 C -0.1405 0.27893 -0.14102 0.28148 -0.14479 0.2875 C -0.14688 0.29791 -0.14531 0.29352 -0.14909 0.30139 C -0.15039 0.30764 -0.15274 0.3125 -0.15508 0.31805 C -0.15625 0.32106 -0.15651 0.32477 -0.15768 0.32777 C -0.1599 0.33379 -0.16237 0.34097 -0.16537 0.34583 C -0.1668 0.35254 -0.16901 0.35879 -0.17214 0.36389 C -0.17383 0.37129 -0.17253 0.3669 -0.17643 0.37639 C -0.17708 0.37777 -0.17813 0.38055 -0.17813 0.38078 " pathEditMode="relative" rAng="0" ptsTypes="ffffffffffffffffffffffA">
                                      <p:cBhvr>
                                        <p:cTn id="13" dur="2000" fill="hold"/>
                                        <p:tgtEl>
                                          <p:spTgt spid="14"/>
                                        </p:tgtEl>
                                        <p:attrNameLst>
                                          <p:attrName>ppt_x</p:attrName>
                                          <p:attrName>ppt_y</p:attrName>
                                        </p:attrNameLst>
                                      </p:cBhvr>
                                      <p:rCtr x="-8906" y="19028"/>
                                    </p:animMotion>
                                  </p:childTnLst>
                                </p:cTn>
                              </p:par>
                              <p:par>
                                <p:cTn id="14" presetID="0" presetClass="path" presetSubtype="0" accel="50000" decel="50000" fill="hold" grpId="0" nodeType="withEffect">
                                  <p:stCondLst>
                                    <p:cond delay="0"/>
                                  </p:stCondLst>
                                  <p:childTnLst>
                                    <p:animMotion origin="layout" path="M 2.5E-6 -3.7037E-7 C -0.00456 0.00255 -0.00183 0.00046 -0.00755 0.00694 C -0.01107 0.01065 -0.01563 0.01111 -0.0194 0.01389 C -0.02787 0.02037 -0.03594 0.02454 -0.04531 0.02639 C -0.04896 0.03056 -0.05326 0.03009 -0.05703 0.03333 C -0.06172 0.0375 -0.0655 0.03912 -0.07058 0.0419 C -0.07149 0.04236 -0.07201 0.04398 -0.07305 0.04468 C -0.07735 0.04745 -0.08203 0.04815 -0.08646 0.05023 C -0.09401 0.0537 -0.10039 0.05949 -0.10821 0.06134 C -0.11823 0.0669 -0.12735 0.07315 -0.13672 0.08102 C -0.14675 0.08912 -0.15625 0.10301 -0.16693 0.10625 C -0.17552 0.11551 -0.19375 0.12801 -0.20391 0.13125 C -0.20886 0.13542 -0.2138 0.13912 -0.21901 0.14259 C -0.22005 0.14329 -0.22123 0.14421 -0.22227 0.14537 C -0.22344 0.14653 -0.22435 0.14861 -0.22565 0.14954 C -0.22826 0.15139 -0.23295 0.15255 -0.23568 0.1537 C -0.23893 0.15718 -0.24297 0.15972 -0.24662 0.16204 C -0.24831 0.16319 -0.2517 0.16482 -0.2517 0.16505 C -0.2556 0.16968 -0.26029 0.17477 -0.26511 0.17755 C -0.27097 0.18727 -0.2793 0.19144 -0.28607 0.19977 C -0.28763 0.20162 -0.29323 0.2088 -0.2944 0.20949 C -0.29531 0.20995 -0.29688 0.21111 -0.29688 0.21134 " pathEditMode="relative" rAng="0" ptsTypes="fffffffffffffffffffffA">
                                      <p:cBhvr>
                                        <p:cTn id="15" dur="2000" fill="hold"/>
                                        <p:tgtEl>
                                          <p:spTgt spid="15"/>
                                        </p:tgtEl>
                                        <p:attrNameLst>
                                          <p:attrName>ppt_x</p:attrName>
                                          <p:attrName>ppt_y</p:attrName>
                                        </p:attrNameLst>
                                      </p:cBhvr>
                                      <p:rCtr x="-14844" y="10556"/>
                                    </p:animMotion>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00065 -0.00046 C -0.00873 0.0081 0.00377 -0.00555 -0.00495 0.0088 C -0.00651 0.01134 -0.00834 0.01273 -0.01029 0.01435 C -0.01367 0.01806 -0.01602 0.02361 -0.01888 0.02801 C -0.02344 0.03495 -0.02657 0.04375 -0.03099 0.05162 C -0.03347 0.06227 -0.03008 0.04977 -0.03464 0.05695 C -0.03516 0.05787 -0.03503 0.05972 -0.03555 0.06088 C -0.03972 0.07245 -0.03633 0.06065 -0.04076 0.07037 C -0.04375 0.07708 -0.04545 0.08588 -0.04857 0.09213 C -0.05078 0.09653 -0.05365 0.10278 -0.0556 0.10741 C -0.05638 0.10949 -0.05664 0.11204 -0.05729 0.11412 C -0.05756 0.11551 -0.05769 0.1169 -0.05821 0.11806 C -0.06094 0.12662 -0.0642 0.13426 -0.06693 0.14259 C -0.07045 0.1537 -0.07344 0.16667 -0.07917 0.1757 C -0.08164 0.18796 -0.08685 0.19838 -0.09128 0.20926 C -0.0961 0.22176 -0.09857 0.23495 -0.10521 0.24514 C -0.10677 0.25255 -0.10977 0.25602 -0.11224 0.2625 C -0.1142 0.26898 -0.11485 0.27176 -0.11823 0.27523 C -0.12006 0.28357 -0.12305 0.29259 -0.12617 0.29954 C -0.1267 0.30347 -0.13034 0.31551 -0.13203 0.31945 " pathEditMode="relative" rAng="0" ptsTypes="fffffffffffffffffffA">
                                      <p:cBhvr>
                                        <p:cTn id="20" dur="2000" fill="hold"/>
                                        <p:tgtEl>
                                          <p:spTgt spid="22"/>
                                        </p:tgtEl>
                                        <p:attrNameLst>
                                          <p:attrName>ppt_x</p:attrName>
                                          <p:attrName>ppt_y</p:attrName>
                                        </p:attrNameLst>
                                      </p:cBhvr>
                                      <p:rCtr x="-6354" y="15741"/>
                                    </p:animMotion>
                                  </p:childTnLst>
                                </p:cTn>
                              </p:par>
                              <p:par>
                                <p:cTn id="21" presetID="0" presetClass="path" presetSubtype="0" accel="50000" decel="50000" fill="hold" grpId="0" nodeType="withEffect">
                                  <p:stCondLst>
                                    <p:cond delay="0"/>
                                  </p:stCondLst>
                                  <p:childTnLst>
                                    <p:animMotion origin="layout" path="M 2.5E-6 -4.81481E-6 C -0.00404 0.00695 -0.00156 0.00232 -0.00912 0.01297 C -0.01003 0.01436 -0.01016 0.01667 -0.01094 0.01829 C -0.0138 0.02385 -0.01836 0.02963 -0.02162 0.03473 C -0.02748 0.04283 -0.03203 0.05487 -0.03633 0.06436 C -0.03933 0.0713 -0.04362 0.0757 -0.04792 0.08079 C -0.05156 0.09121 -0.05873 0.09815 -0.06354 0.10788 C -0.06693 0.11459 -0.0694 0.12315 -0.07318 0.1294 C -0.08386 0.14723 -0.09597 0.16135 -0.10821 0.17709 C -0.11966 0.19167 -0.11211 0.18426 -0.11888 0.19051 C -0.12031 0.19653 -0.125 0.2007 -0.12865 0.20487 C -0.13164 0.2125 -0.13724 0.21737 -0.14128 0.22454 C -0.14688 0.23496 -0.15 0.2463 -0.1569 0.25579 C -0.15821 0.26181 -0.16159 0.2632 -0.16446 0.26783 C -0.17097 0.27871 -0.16276 0.26551 -0.16745 0.27616 C -0.16992 0.28125 -0.17253 0.28635 -0.17526 0.29098 C -0.18034 0.29977 -0.18698 0.30533 -0.19167 0.31413 C -0.19792 0.32454 -0.19128 0.3176 -0.1987 0.32616 C -0.2017 0.3301 -0.20834 0.33704 -0.20834 0.33727 C -0.21042 0.34329 -0.21315 0.347 -0.21602 0.35209 C -0.22045 0.3595 -0.22305 0.36829 -0.22774 0.37524 C -0.22904 0.38056 -0.23112 0.38288 -0.23464 0.38612 C -0.23581 0.39167 -0.23685 0.39468 -0.24037 0.39815 C -0.24102 0.40093 -0.24141 0.4044 -0.24323 0.40625 C -0.24401 0.40718 -0.24518 0.40695 -0.2461 0.40764 C -0.24662 0.40788 -0.24675 0.40857 -0.24688 0.40973 " pathEditMode="relative" rAng="0" ptsTypes="fffffffffffffffffffffffffA">
                                      <p:cBhvr>
                                        <p:cTn id="22" dur="2000" fill="hold"/>
                                        <p:tgtEl>
                                          <p:spTgt spid="28"/>
                                        </p:tgtEl>
                                        <p:attrNameLst>
                                          <p:attrName>ppt_x</p:attrName>
                                          <p:attrName>ppt_y</p:attrName>
                                        </p:attrNameLst>
                                      </p:cBhvr>
                                      <p:rCtr x="-12344" y="20486"/>
                                    </p:animMotion>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2.5E-6 -1.11111E-6 C -0.02526 0.03033 -0.05638 0.04329 -0.0845 0.06435 C -0.09453 0.07199 -0.10442 0.08125 -0.11367 0.09074 C -0.11797 0.09514 -0.122 0.10278 -0.12669 0.10533 C -0.1332 0.11574 -0.12995 0.1125 -0.13554 0.11713 C -0.13802 0.12523 -0.13932 0.12245 -0.14284 0.12778 C -0.15039 0.13843 -0.1457 0.13542 -0.15104 0.1382 C -0.15781 0.15185 -0.16536 0.16389 -0.17448 0.17269 C -0.17799 0.17593 -0.18086 0.18056 -0.18424 0.18426 C -0.18502 0.18519 -0.18672 0.18704 -0.18672 0.18727 C -0.18984 0.1956 -0.1944 0.20139 -0.19804 0.20949 C -0.20169 0.21759 -0.19857 0.21482 -0.20286 0.21736 C -0.20755 0.22732 -0.21328 0.23148 -0.21914 0.23843 C -0.22122 0.24815 -0.22474 0.25695 -0.22721 0.2662 C -0.22877 0.27176 -0.2306 0.28357 -0.23281 0.2875 " pathEditMode="relative" rAng="0" ptsTypes="ffffffffffffffA">
                                      <p:cBhvr>
                                        <p:cTn id="27" dur="2000" fill="hold"/>
                                        <p:tgtEl>
                                          <p:spTgt spid="24"/>
                                        </p:tgtEl>
                                        <p:attrNameLst>
                                          <p:attrName>ppt_x</p:attrName>
                                          <p:attrName>ppt_y</p:attrName>
                                        </p:attrNameLst>
                                      </p:cBhvr>
                                      <p:rCtr x="-11641" y="14375"/>
                                    </p:animMotion>
                                  </p:childTnLst>
                                </p:cTn>
                              </p:par>
                              <p:par>
                                <p:cTn id="28" presetID="0" presetClass="path" presetSubtype="0" accel="50000" decel="50000" fill="hold" grpId="0" nodeType="withEffect">
                                  <p:stCondLst>
                                    <p:cond delay="0"/>
                                  </p:stCondLst>
                                  <p:childTnLst>
                                    <p:animMotion origin="layout" path="M 8.33333E-7 -3.33333E-6 C -0.00482 0.00162 -0.00508 0.00625 -0.00977 0.00811 C -0.01432 0.0132 -0.01992 0.01736 -0.02539 0.01922 C -0.03294 0.02616 -0.04024 0.03426 -0.04896 0.03727 C -0.05039 0.03866 -0.05182 0.04028 -0.05339 0.04144 C -0.05508 0.0426 -0.0569 0.04283 -0.05859 0.04422 C -0.06445 0.04885 -0.06953 0.0551 -0.07604 0.05926 C -0.08112 0.06736 -0.08828 0.07061 -0.0944 0.07593 C -0.09857 0.07986 -0.10169 0.08588 -0.10651 0.08843 C -0.11406 0.09792 -0.12279 0.10625 -0.13099 0.11482 C -0.13633 0.12037 -0.14089 0.12986 -0.14662 0.13542 C -0.15833 0.14723 -0.14323 0.12824 -0.15534 0.14236 C -0.15833 0.14584 -0.16068 0.15093 -0.16393 0.15348 C -0.16576 0.15486 -0.16771 0.15579 -0.16927 0.15764 C -0.17578 0.16459 -0.18099 0.17315 -0.1875 0.17986 C -0.19245 0.19005 -0.19961 0.19723 -0.20755 0.20047 C -0.21432 0.21111 -0.22331 0.21806 -0.23021 0.22824 C -0.23815 0.23936 -0.24622 0.25186 -0.25469 0.26135 C -0.25925 0.26667 -0.26458 0.27153 -0.26862 0.27801 C -0.27135 0.28241 -0.27474 0.28704 -0.27734 0.2919 C -0.27891 0.29491 -0.27995 0.29885 -0.28177 0.30162 C -0.29206 0.31806 -0.30169 0.33473 -0.31224 0.35139 C -0.31341 0.35695 -0.31393 0.35926 -0.31758 0.36111 C -0.31966 0.37176 -0.32839 0.39121 -0.33412 0.39723 C -0.3362 0.40741 -0.34323 0.41389 -0.34609 0.42361 " pathEditMode="relative" rAng="0" ptsTypes="ffffffffffffffffffffffffA">
                                      <p:cBhvr>
                                        <p:cTn id="29" dur="2000" fill="hold"/>
                                        <p:tgtEl>
                                          <p:spTgt spid="29"/>
                                        </p:tgtEl>
                                        <p:attrNameLst>
                                          <p:attrName>ppt_x</p:attrName>
                                          <p:attrName>ppt_y</p:attrName>
                                        </p:attrNameLst>
                                      </p:cBhvr>
                                      <p:rCtr x="-17305" y="21181"/>
                                    </p:animMotion>
                                  </p:childTnLst>
                                </p:cTn>
                              </p:par>
                            </p:childTnLst>
                          </p:cTn>
                        </p:par>
                      </p:childTnLst>
                    </p:cTn>
                  </p:par>
                </p:childTnLst>
              </p:cTn>
              <p:nextCondLst>
                <p:cond evt="onClick" delay="0">
                  <p:tgtEl>
                    <p:spTgt spid="17"/>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2.08333E-6 -7.40741E-7 C -0.00065 0.00116 -0.00104 0.00278 -0.00169 0.00394 C -0.00234 0.00509 -0.00338 0.00532 -0.00416 0.00648 C -0.00716 0.0125 -0.00755 0.01782 -0.01146 0.02269 C -0.01419 0.03357 -0.02057 0.04213 -0.02526 0.05093 C -0.02773 0.05532 -0.03333 0.06296 -0.03333 0.0632 C -0.03776 0.07732 -0.04466 0.08657 -0.05208 0.09653 C -0.05495 0.10023 -0.05807 0.1037 -0.06094 0.10718 C -0.06302 0.10972 -0.06745 0.11389 -0.06745 0.11412 C -0.07005 0.11968 -0.07252 0.1213 -0.07565 0.12593 C -0.08633 0.14213 -0.09752 0.15833 -0.10651 0.17685 C -0.10846 0.18102 -0.10976 0.18588 -0.11133 0.19028 C -0.11211 0.19259 -0.11367 0.19375 -0.11458 0.19583 C -0.11706 0.20046 -0.1181 0.20556 -0.12031 0.21042 C -0.12539 0.22245 -0.11992 0.20556 -0.12513 0.21991 C -0.13164 0.23796 -0.13672 0.25718 -0.14388 0.275 C -0.14726 0.28333 -0.14909 0.29352 -0.15273 0.30162 C -0.15429 0.30903 -0.16107 0.3287 -0.16419 0.33403 C -0.16575 0.34468 -0.1638 0.33403 -0.16745 0.34468 C -0.1707 0.35394 -0.17357 0.36366 -0.17721 0.37292 C -0.17877 0.37708 -0.17982 0.38056 -0.18125 0.38495 C -0.18203 0.3875 -0.18359 0.39306 -0.18359 0.39306 " pathEditMode="relative" rAng="0" ptsTypes="fffffffffffffffffffffA">
                                      <p:cBhvr>
                                        <p:cTn id="34" dur="2000" fill="hold"/>
                                        <p:tgtEl>
                                          <p:spTgt spid="23"/>
                                        </p:tgtEl>
                                        <p:attrNameLst>
                                          <p:attrName>ppt_x</p:attrName>
                                          <p:attrName>ppt_y</p:attrName>
                                        </p:attrNameLst>
                                      </p:cBhvr>
                                      <p:rCtr x="-9180" y="19653"/>
                                    </p:animMotion>
                                  </p:childTnLst>
                                </p:cTn>
                              </p:par>
                              <p:par>
                                <p:cTn id="35" presetID="0" presetClass="path" presetSubtype="0" accel="50000" decel="50000" fill="hold" grpId="0" nodeType="withEffect">
                                  <p:stCondLst>
                                    <p:cond delay="0"/>
                                  </p:stCondLst>
                                  <p:childTnLst>
                                    <p:animMotion origin="layout" path="M 0 -3.7037E-6 C -0.00091 0.00232 -0.00156 0.00486 -0.00273 0.00695 C -0.00352 0.00811 -0.00469 0.00857 -0.00547 0.00973 C -0.01354 0.02454 -0.01914 0.04213 -0.02969 0.05348 C -0.03815 0.07338 -0.04687 0.0919 -0.05677 0.10996 C -0.06016 0.11644 -0.0625 0.12454 -0.06667 0.12963 C -0.07539 0.14074 -0.08307 0.15394 -0.08997 0.16783 C -0.09271 0.17315 -0.09727 0.17662 -0.09987 0.18195 C -0.10182 0.18588 -0.10326 0.19098 -0.10534 0.19468 C -0.11237 0.20718 -0.12109 0.21829 -0.12786 0.23125 C -0.13242 0.24028 -0.13555 0.25093 -0.14036 0.25949 C -0.14831 0.27385 -0.15898 0.28982 -0.16562 0.30625 C -0.17201 0.32246 -0.17734 0.33866 -0.18268 0.35556 C -0.18477 0.37199 -0.19193 0.38843 -0.19714 0.40348 C -0.19974 0.41158 -0.20182 0.42246 -0.20612 0.42894 C -0.21029 0.44537 -0.21406 0.46227 -0.21953 0.47848 C -0.22135 0.48334 -0.22227 0.48889 -0.22409 0.49399 C -0.22552 0.49792 -0.22943 0.5051 -0.22943 0.50533 C -0.23138 0.51412 -0.23424 0.52408 -0.23841 0.53056 C -0.23971 0.53658 -0.24206 0.54051 -0.24388 0.54607 C -0.24622 0.55371 -0.2474 0.5625 -0.25195 0.56736 C -0.25469 0.57986 -0.26055 0.59074 -0.26549 0.60116 C -0.26654 0.60625 -0.26589 0.60394 -0.26719 0.60834 " pathEditMode="relative" rAng="0" ptsTypes="ffffffffffffffffffffffA">
                                      <p:cBhvr>
                                        <p:cTn id="36" dur="2000" fill="hold"/>
                                        <p:tgtEl>
                                          <p:spTgt spid="26"/>
                                        </p:tgtEl>
                                        <p:attrNameLst>
                                          <p:attrName>ppt_x</p:attrName>
                                          <p:attrName>ppt_y</p:attrName>
                                        </p:attrNameLst>
                                      </p:cBhvr>
                                      <p:rCtr x="-13359" y="30417"/>
                                    </p:animMotion>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8.54167E-6 1.11111E-6 C 0.00027 0.00232 0.00066 0.00463 0.00079 0.00695 C 0.00118 0.01111 0.00118 0.01528 0.00157 0.01945 C 0.00274 0.03171 0.00533 0.04352 0.00704 0.05556 C 0.00782 0.06829 0.00938 0.08218 0.01172 0.09445 C 0.01251 0.10764 0.01381 0.12037 0.01485 0.13333 C 0.01537 0.14954 0.01524 0.16296 0.01797 0.17778 C 0.02019 0.22546 0.02175 0.27315 0.02422 0.32083 C 0.02501 0.33519 0.02761 0.37292 0.03204 0.38472 C 0.03256 0.39028 0.03269 0.39352 0.0336 0.39861 C 0.03412 0.40139 0.03516 0.40695 0.03516 0.40695 C 0.03594 0.41898 0.03764 0.43148 0.04141 0.44167 C 0.04349 0.45995 0.04844 0.47593 0.05235 0.49306 C 0.05274 0.49861 0.05378 0.50417 0.05391 0.50972 C 0.05443 0.525 0.05469 0.55556 0.05469 0.55556 " pathEditMode="relative" ptsTypes="ffffffffffffffA">
                                      <p:cBhvr>
                                        <p:cTn id="41" dur="2000" fill="hold"/>
                                        <p:tgtEl>
                                          <p:spTgt spid="21"/>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00026 -3.33333E-6 C -0.00325 0.05093 0.00352 0.1051 -0.00599 0.15394 C -0.00651 0.16667 -0.00755 0.17616 -0.00924 0.1882 C -0.01015 0.20255 -0.01158 0.21528 -0.01419 0.22917 C -0.01445 0.23426 -0.01445 0.23936 -0.01497 0.24468 C -0.01523 0.24723 -0.01627 0.24931 -0.01666 0.25186 C -0.01953 0.27963 -0.01796 0.30857 -0.0207 0.33681 C -0.02213 0.36829 -0.02369 0.40047 -0.02721 0.43148 C -0.02825 0.45787 -0.03046 0.48473 -0.03046 0.51111 " pathEditMode="relative" rAng="0" ptsTypes="ffffffffA">
                                      <p:cBhvr>
                                        <p:cTn id="43" dur="2000" fill="hold"/>
                                        <p:tgtEl>
                                          <p:spTgt spid="30"/>
                                        </p:tgtEl>
                                        <p:attrNameLst>
                                          <p:attrName>ppt_x</p:attrName>
                                          <p:attrName>ppt_y</p:attrName>
                                        </p:attrNameLst>
                                      </p:cBhvr>
                                      <p:rCtr x="-1328" y="25556"/>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5.41667E-6 5.92593E-6 C -0.00483 0.07778 -0.00131 0.15811 -0.01094 0.23473 C -0.01355 0.2551 -0.01277 0.27616 -0.01719 0.29584 C -0.01902 0.31806 -0.02188 0.34167 -0.02657 0.36251 C -0.02787 0.38126 -0.03126 0.39978 -0.03438 0.41806 C -0.03581 0.42686 -0.03816 0.43542 -0.03907 0.44445 C -0.04076 0.46228 -0.04363 0.4794 -0.04532 0.49723 C -0.04675 0.51204 -0.04792 0.52709 -0.05001 0.54167 C -0.05092 0.5764 -0.0543 0.61019 -0.05704 0.64445 C -0.05756 0.65811 -0.05756 0.67269 -0.05938 0.68612 C -0.05964 0.70116 -0.06094 0.7213 -0.06094 0.73751 " pathEditMode="relative" ptsTypes="ffffffffffA">
                                      <p:cBhvr>
                                        <p:cTn id="48" dur="2000" fill="hold"/>
                                        <p:tgtEl>
                                          <p:spTgt spid="10"/>
                                        </p:tgtEl>
                                        <p:attrNameLst>
                                          <p:attrName>ppt_x</p:attrName>
                                          <p:attrName>ppt_y</p:attrName>
                                        </p:attrNameLst>
                                      </p:cBhvr>
                                    </p:animMotion>
                                  </p:childTnLst>
                                </p:cTn>
                              </p:par>
                              <p:par>
                                <p:cTn id="49" presetID="0" presetClass="path" presetSubtype="0" accel="50000" decel="50000" fill="hold" grpId="0" nodeType="withEffect">
                                  <p:stCondLst>
                                    <p:cond delay="0"/>
                                  </p:stCondLst>
                                  <p:childTnLst>
                                    <p:animMotion origin="layout" path="M 4.79167E-6 -2.22222E-6 C -0.00456 0.01227 -0.00599 0.02593 -0.01133 0.0382 C -0.01342 0.05023 -0.01862 0.06621 -0.02253 0.07778 C -0.0237 0.08889 -0.02696 0.09908 -0.02982 0.10972 C -0.03073 0.11297 -0.03256 0.11898 -0.03256 0.11922 C -0.03438 0.13472 -0.04024 0.14861 -0.04375 0.1632 C -0.04909 0.1875 -0.05678 0.21042 -0.06224 0.23449 C -0.06732 0.25787 -0.07253 0.28079 -0.07878 0.30347 C -0.08907 0.33959 -0.078 0.29121 -0.08711 0.32963 C -0.09154 0.34792 -0.09545 0.36713 -0.10196 0.38472 C -0.10573 0.40764 -0.11316 0.42917 -0.11849 0.45209 C -0.12188 0.46505 -0.12318 0.47894 -0.12683 0.49213 C -0.12813 0.50394 -0.12696 0.49769 -0.13152 0.51111 C -0.13425 0.51945 -0.13529 0.52871 -0.13803 0.5375 C -0.13894 0.5456 -0.14011 0.55324 -0.14349 0.56065 C -0.14519 0.57037 -0.14662 0.57986 -0.14909 0.58935 C -0.14987 0.60185 -0.14987 0.60486 -0.15183 0.61713 C -0.15248 0.62037 -0.15287 0.62431 -0.15365 0.62778 C -0.1543 0.63056 -0.1556 0.63611 -0.1556 0.63658 C -0.15704 0.65278 -0.15769 0.66829 -0.16016 0.68449 C -0.16146 0.69445 -0.15964 0.69074 -0.16172 0.69445 " pathEditMode="relative" rAng="0" ptsTypes="ffffffffffffffffffffA">
                                      <p:cBhvr>
                                        <p:cTn id="50" dur="2000" fill="hold"/>
                                        <p:tgtEl>
                                          <p:spTgt spid="27"/>
                                        </p:tgtEl>
                                        <p:attrNameLst>
                                          <p:attrName>ppt_x</p:attrName>
                                          <p:attrName>ppt_y</p:attrName>
                                        </p:attrNameLst>
                                      </p:cBhvr>
                                      <p:rCtr x="-8086" y="34722"/>
                                    </p:animMotion>
                                  </p:childTnLst>
                                </p:cTn>
                              </p:par>
                            </p:childTnLst>
                          </p:cTn>
                        </p:par>
                      </p:childTnLst>
                    </p:cTn>
                  </p:par>
                </p:childTnLst>
              </p:cTn>
              <p:nextCondLst>
                <p:cond evt="onClick" delay="0">
                  <p:tgtEl>
                    <p:spTgt spid="9"/>
                  </p:tgtEl>
                </p:cond>
              </p:nextCondLst>
            </p:seq>
          </p:childTnLst>
        </p:cTn>
      </p:par>
    </p:tnLst>
    <p:bldLst>
      <p:bldP spid="10" grpId="0"/>
      <p:bldP spid="11" grpId="0"/>
      <p:bldP spid="14" grpId="0"/>
      <p:bldP spid="15" grpId="0"/>
      <p:bldP spid="20" grpId="0"/>
      <p:bldP spid="21" grpId="0"/>
      <p:bldP spid="22" grpId="0"/>
      <p:bldP spid="23" grpId="0"/>
      <p:bldP spid="24"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028700" y="123687"/>
            <a:ext cx="10077449" cy="1183566"/>
          </a:xfrm>
        </p:spPr>
        <p:txBody>
          <a:bodyPr>
            <a:normAutofit fontScale="90000"/>
          </a:bodyPr>
          <a:lstStyle/>
          <a:p>
            <a:r>
              <a:rPr lang="en-US" sz="3600" dirty="0" smtClean="0"/>
              <a:t>Let’s </a:t>
            </a:r>
            <a:r>
              <a:rPr lang="en-US" sz="3600" dirty="0"/>
              <a:t>discuss </a:t>
            </a:r>
            <a:r>
              <a:rPr lang="en-US" sz="3600" dirty="0" smtClean="0"/>
              <a:t>some green issues. </a:t>
            </a:r>
            <a:r>
              <a:rPr lang="en-US" sz="3600" dirty="0"/>
              <a:t>We’ll do it using the notes. What do the notes mean? Look at the Study Skills.</a:t>
            </a:r>
            <a:endParaRPr lang="ru-RU" dirty="0"/>
          </a:p>
        </p:txBody>
      </p:sp>
      <p:sp>
        <p:nvSpPr>
          <p:cNvPr id="7" name="Объект 6"/>
          <p:cNvSpPr>
            <a:spLocks noGrp="1"/>
          </p:cNvSpPr>
          <p:nvPr>
            <p:ph sz="half" idx="1"/>
          </p:nvPr>
        </p:nvSpPr>
        <p:spPr>
          <a:xfrm>
            <a:off x="1409700" y="2762249"/>
            <a:ext cx="4610099" cy="3414713"/>
          </a:xfrm>
        </p:spPr>
        <p:txBody>
          <a:bodyPr/>
          <a:lstStyle/>
          <a:p>
            <a:pPr marL="0" indent="0">
              <a:buNone/>
            </a:pPr>
            <a:r>
              <a:rPr lang="en-US" b="1" i="1" dirty="0">
                <a:solidFill>
                  <a:schemeClr val="tx2"/>
                </a:solidFill>
              </a:rPr>
              <a:t>Using notes to give a talk</a:t>
            </a:r>
            <a:endParaRPr lang="en-US" b="1" dirty="0" smtClean="0">
              <a:solidFill>
                <a:schemeClr val="tx2"/>
              </a:solidFill>
            </a:endParaRPr>
          </a:p>
          <a:p>
            <a:pPr marL="0" indent="0">
              <a:buNone/>
            </a:pPr>
            <a:r>
              <a:rPr lang="en-US" dirty="0" smtClean="0">
                <a:solidFill>
                  <a:schemeClr val="tx2"/>
                </a:solidFill>
              </a:rPr>
              <a:t>When </a:t>
            </a:r>
            <a:r>
              <a:rPr lang="en-US" dirty="0">
                <a:solidFill>
                  <a:schemeClr val="tx2"/>
                </a:solidFill>
              </a:rPr>
              <a:t>you use notes to give a talk, look at your audience </a:t>
            </a:r>
            <a:r>
              <a:rPr lang="en-US" dirty="0" smtClean="0">
                <a:solidFill>
                  <a:schemeClr val="tx2"/>
                </a:solidFill>
              </a:rPr>
              <a:t>and use </a:t>
            </a:r>
            <a:r>
              <a:rPr lang="en-US" dirty="0">
                <a:solidFill>
                  <a:schemeClr val="tx2"/>
                </a:solidFill>
              </a:rPr>
              <a:t>your notes to remind you of what you want to say. </a:t>
            </a:r>
            <a:r>
              <a:rPr lang="en-US" dirty="0" smtClean="0">
                <a:solidFill>
                  <a:schemeClr val="tx2"/>
                </a:solidFill>
              </a:rPr>
              <a:t>This will </a:t>
            </a:r>
            <a:r>
              <a:rPr lang="en-US" dirty="0">
                <a:solidFill>
                  <a:schemeClr val="tx2"/>
                </a:solidFill>
              </a:rPr>
              <a:t>make your talk sound more interesting and natural.</a:t>
            </a:r>
            <a:endParaRPr lang="ru-RU" dirty="0">
              <a:solidFill>
                <a:schemeClr val="tx2"/>
              </a:solidFill>
            </a:endParaRPr>
          </a:p>
        </p:txBody>
      </p:sp>
      <p:sp>
        <p:nvSpPr>
          <p:cNvPr id="8" name="Объект 7"/>
          <p:cNvSpPr>
            <a:spLocks noGrp="1"/>
          </p:cNvSpPr>
          <p:nvPr>
            <p:ph sz="half" idx="2"/>
          </p:nvPr>
        </p:nvSpPr>
        <p:spPr>
          <a:xfrm>
            <a:off x="6410325" y="2768114"/>
            <a:ext cx="4609775" cy="3309938"/>
          </a:xfrm>
        </p:spPr>
        <p:txBody>
          <a:bodyPr/>
          <a:lstStyle/>
          <a:p>
            <a:pPr marL="0" indent="0">
              <a:buNone/>
            </a:pPr>
            <a:r>
              <a:rPr lang="en-US" b="1" i="1" dirty="0" smtClean="0">
                <a:solidFill>
                  <a:schemeClr val="tx2"/>
                </a:solidFill>
                <a:sym typeface="Webdings"/>
              </a:rPr>
              <a:t>Headings for notes:</a:t>
            </a:r>
          </a:p>
          <a:p>
            <a:pPr marL="0" indent="0">
              <a:buNone/>
            </a:pPr>
            <a:r>
              <a:rPr lang="en-US" dirty="0" smtClean="0">
                <a:solidFill>
                  <a:schemeClr val="accent2"/>
                </a:solidFill>
                <a:sym typeface="Webdings"/>
              </a:rPr>
              <a:t> </a:t>
            </a:r>
            <a:r>
              <a:rPr lang="en-US" dirty="0" smtClean="0">
                <a:solidFill>
                  <a:schemeClr val="tx2"/>
                </a:solidFill>
              </a:rPr>
              <a:t>what it is </a:t>
            </a:r>
          </a:p>
          <a:p>
            <a:pPr marL="0" indent="0">
              <a:buNone/>
            </a:pPr>
            <a:r>
              <a:rPr lang="en-US" dirty="0">
                <a:solidFill>
                  <a:schemeClr val="accent2"/>
                </a:solidFill>
                <a:sym typeface="Webdings"/>
              </a:rPr>
              <a:t> </a:t>
            </a:r>
            <a:r>
              <a:rPr lang="en-US" dirty="0" smtClean="0">
                <a:solidFill>
                  <a:schemeClr val="tx2"/>
                </a:solidFill>
              </a:rPr>
              <a:t>what </a:t>
            </a:r>
            <a:r>
              <a:rPr lang="en-US" dirty="0">
                <a:solidFill>
                  <a:schemeClr val="tx2"/>
                </a:solidFill>
              </a:rPr>
              <a:t>causes it </a:t>
            </a:r>
            <a:endParaRPr lang="en-US" dirty="0" smtClean="0">
              <a:solidFill>
                <a:schemeClr val="tx2"/>
              </a:solidFill>
            </a:endParaRPr>
          </a:p>
          <a:p>
            <a:pPr marL="0" indent="0">
              <a:buNone/>
            </a:pPr>
            <a:r>
              <a:rPr lang="en-US" dirty="0">
                <a:solidFill>
                  <a:schemeClr val="accent2"/>
                </a:solidFill>
                <a:sym typeface="Webdings"/>
              </a:rPr>
              <a:t> </a:t>
            </a:r>
            <a:r>
              <a:rPr lang="en-US" dirty="0" smtClean="0">
                <a:solidFill>
                  <a:schemeClr val="tx2"/>
                </a:solidFill>
              </a:rPr>
              <a:t>what </a:t>
            </a:r>
            <a:r>
              <a:rPr lang="en-US" dirty="0">
                <a:solidFill>
                  <a:schemeClr val="tx2"/>
                </a:solidFill>
              </a:rPr>
              <a:t>effects it has</a:t>
            </a:r>
          </a:p>
          <a:p>
            <a:pPr marL="0" indent="0">
              <a:buNone/>
            </a:pPr>
            <a:r>
              <a:rPr lang="en-US" dirty="0">
                <a:solidFill>
                  <a:schemeClr val="accent2"/>
                </a:solidFill>
                <a:sym typeface="Webdings"/>
              </a:rPr>
              <a:t> </a:t>
            </a:r>
            <a:r>
              <a:rPr lang="en-US" dirty="0" smtClean="0">
                <a:solidFill>
                  <a:schemeClr val="tx2"/>
                </a:solidFill>
              </a:rPr>
              <a:t>what </a:t>
            </a:r>
            <a:r>
              <a:rPr lang="en-US" dirty="0">
                <a:solidFill>
                  <a:schemeClr val="tx2"/>
                </a:solidFill>
              </a:rPr>
              <a:t>governments are doing </a:t>
            </a:r>
            <a:endParaRPr lang="en-US" dirty="0" smtClean="0">
              <a:solidFill>
                <a:schemeClr val="tx2"/>
              </a:solidFill>
            </a:endParaRPr>
          </a:p>
          <a:p>
            <a:pPr marL="0" indent="0">
              <a:buNone/>
            </a:pPr>
            <a:r>
              <a:rPr lang="en-US" dirty="0" smtClean="0"/>
              <a:t> </a:t>
            </a:r>
            <a:r>
              <a:rPr lang="en-US" dirty="0">
                <a:solidFill>
                  <a:schemeClr val="accent2"/>
                </a:solidFill>
                <a:sym typeface="Webdings"/>
              </a:rPr>
              <a:t> </a:t>
            </a:r>
            <a:r>
              <a:rPr lang="en-US" dirty="0" smtClean="0">
                <a:solidFill>
                  <a:schemeClr val="tx2"/>
                </a:solidFill>
              </a:rPr>
              <a:t>what </a:t>
            </a:r>
            <a:r>
              <a:rPr lang="en-US" dirty="0">
                <a:solidFill>
                  <a:schemeClr val="tx2"/>
                </a:solidFill>
              </a:rPr>
              <a:t>we can do</a:t>
            </a:r>
            <a:endParaRPr lang="ru-RU" dirty="0">
              <a:solidFill>
                <a:schemeClr val="tx2"/>
              </a:solidFill>
            </a:endParaRPr>
          </a:p>
        </p:txBody>
      </p:sp>
      <p:sp>
        <p:nvSpPr>
          <p:cNvPr id="9" name="Прямоугольник 8"/>
          <p:cNvSpPr/>
          <p:nvPr/>
        </p:nvSpPr>
        <p:spPr>
          <a:xfrm>
            <a:off x="1479476" y="1978908"/>
            <a:ext cx="3187774" cy="646331"/>
          </a:xfrm>
          <a:prstGeom prst="rect">
            <a:avLst/>
          </a:prstGeom>
          <a:noFill/>
        </p:spPr>
        <p:txBody>
          <a:bodyPr wrap="square" lIns="91440" tIns="45720" rIns="91440" bIns="45720">
            <a:spAutoFit/>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Study Skills</a:t>
            </a:r>
            <a:endPar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26704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5"/>
          <p:cNvSpPr>
            <a:spLocks noGrp="1"/>
          </p:cNvSpPr>
          <p:nvPr>
            <p:ph idx="1"/>
          </p:nvPr>
        </p:nvSpPr>
        <p:spPr>
          <a:xfrm>
            <a:off x="1410026" y="1057274"/>
            <a:ext cx="9600873" cy="5419725"/>
          </a:xfrm>
          <a:gradFill flip="none" rotWithShape="1">
            <a:gsLst>
              <a:gs pos="0">
                <a:srgbClr val="DDEBCF"/>
              </a:gs>
              <a:gs pos="46000">
                <a:srgbClr val="9CB86E"/>
              </a:gs>
              <a:gs pos="100000">
                <a:schemeClr val="accent1"/>
              </a:gs>
            </a:gsLst>
            <a:path path="circle">
              <a:fillToRect r="100000" b="100000"/>
            </a:path>
            <a:tileRect l="-100000" t="-100000"/>
          </a:gradFill>
          <a:effectLst/>
        </p:spPr>
        <p:txBody>
          <a:bodyPr>
            <a:normAutofit fontScale="92500" lnSpcReduction="10000"/>
          </a:bodyPr>
          <a:lstStyle/>
          <a:p>
            <a:pPr marL="0" indent="0">
              <a:buNone/>
            </a:pPr>
            <a:r>
              <a:rPr lang="en-US" sz="2600" dirty="0" smtClean="0">
                <a:solidFill>
                  <a:schemeClr val="accent2"/>
                </a:solidFill>
                <a:sym typeface="Webdings"/>
              </a:rPr>
              <a:t> </a:t>
            </a:r>
            <a:r>
              <a:rPr lang="en-US" sz="2600" dirty="0">
                <a:solidFill>
                  <a:schemeClr val="tx2"/>
                </a:solidFill>
                <a:sym typeface="Webdings"/>
              </a:rPr>
              <a:t>W</a:t>
            </a:r>
            <a:r>
              <a:rPr lang="en-US" sz="2600" dirty="0" smtClean="0">
                <a:solidFill>
                  <a:schemeClr val="tx2"/>
                </a:solidFill>
              </a:rPr>
              <a:t>hat </a:t>
            </a:r>
            <a:r>
              <a:rPr lang="en-US" sz="2600" dirty="0">
                <a:solidFill>
                  <a:schemeClr val="tx2"/>
                </a:solidFill>
              </a:rPr>
              <a:t>it is </a:t>
            </a:r>
            <a:r>
              <a:rPr lang="en-US" sz="2600" dirty="0" smtClean="0">
                <a:solidFill>
                  <a:schemeClr val="tx2"/>
                </a:solidFill>
              </a:rPr>
              <a:t> &amp; what </a:t>
            </a:r>
            <a:r>
              <a:rPr lang="en-US" sz="2600" dirty="0">
                <a:solidFill>
                  <a:schemeClr val="tx2"/>
                </a:solidFill>
              </a:rPr>
              <a:t>causes it </a:t>
            </a:r>
          </a:p>
          <a:p>
            <a:pPr marL="3314700" indent="0">
              <a:buNone/>
            </a:pPr>
            <a:r>
              <a:rPr lang="en-US" sz="2600" i="1" dirty="0" smtClean="0">
                <a:solidFill>
                  <a:schemeClr val="tx2"/>
                </a:solidFill>
              </a:rPr>
              <a:t>Cars</a:t>
            </a:r>
            <a:r>
              <a:rPr lang="en-US" sz="2600" i="1" dirty="0">
                <a:solidFill>
                  <a:schemeClr val="tx2"/>
                </a:solidFill>
              </a:rPr>
              <a:t>, factories and power plants cause </a:t>
            </a:r>
            <a:r>
              <a:rPr lang="en-US" sz="2600" i="1" dirty="0" smtClean="0">
                <a:solidFill>
                  <a:schemeClr val="tx2"/>
                </a:solidFill>
              </a:rPr>
              <a:t>air pollution </a:t>
            </a:r>
            <a:r>
              <a:rPr lang="en-US" sz="2600" i="1" dirty="0">
                <a:solidFill>
                  <a:schemeClr val="tx2"/>
                </a:solidFill>
              </a:rPr>
              <a:t>which is gathered in clouds. </a:t>
            </a:r>
            <a:r>
              <a:rPr lang="en-US" sz="2600" i="1" dirty="0" smtClean="0">
                <a:solidFill>
                  <a:schemeClr val="tx2"/>
                </a:solidFill>
              </a:rPr>
              <a:t>These clouds </a:t>
            </a:r>
            <a:r>
              <a:rPr lang="en-US" sz="2600" i="1" dirty="0">
                <a:solidFill>
                  <a:schemeClr val="tx2"/>
                </a:solidFill>
              </a:rPr>
              <a:t>carry this pollution, which makes </a:t>
            </a:r>
            <a:r>
              <a:rPr lang="en-US" sz="2600" i="1" dirty="0" smtClean="0">
                <a:solidFill>
                  <a:schemeClr val="tx2"/>
                </a:solidFill>
              </a:rPr>
              <a:t>acid rain</a:t>
            </a:r>
            <a:r>
              <a:rPr lang="en-US" sz="2600" i="1" dirty="0">
                <a:solidFill>
                  <a:schemeClr val="tx2"/>
                </a:solidFill>
              </a:rPr>
              <a:t>, long distances. When it rains, snows </a:t>
            </a:r>
            <a:r>
              <a:rPr lang="en-US" sz="2600" i="1" dirty="0" smtClean="0">
                <a:solidFill>
                  <a:schemeClr val="tx2"/>
                </a:solidFill>
              </a:rPr>
              <a:t>or when </a:t>
            </a:r>
            <a:r>
              <a:rPr lang="en-US" sz="2600" i="1" dirty="0">
                <a:solidFill>
                  <a:schemeClr val="tx2"/>
                </a:solidFill>
              </a:rPr>
              <a:t>there is fog or sleet, the </a:t>
            </a:r>
            <a:r>
              <a:rPr lang="en-US" sz="2600" i="1" dirty="0" smtClean="0">
                <a:solidFill>
                  <a:schemeClr val="tx2"/>
                </a:solidFill>
              </a:rPr>
              <a:t>atmosphere becomes </a:t>
            </a:r>
            <a:r>
              <a:rPr lang="en-US" sz="2600" i="1" dirty="0">
                <a:solidFill>
                  <a:schemeClr val="tx2"/>
                </a:solidFill>
              </a:rPr>
              <a:t>polluted.</a:t>
            </a:r>
            <a:endParaRPr lang="en-US" sz="2600" dirty="0">
              <a:solidFill>
                <a:schemeClr val="tx2"/>
              </a:solidFill>
            </a:endParaRPr>
          </a:p>
          <a:p>
            <a:pPr marL="0" indent="0">
              <a:buNone/>
            </a:pPr>
            <a:r>
              <a:rPr lang="en-US" sz="2600" dirty="0" smtClean="0">
                <a:solidFill>
                  <a:schemeClr val="accent2"/>
                </a:solidFill>
                <a:sym typeface="Webdings"/>
              </a:rPr>
              <a:t> </a:t>
            </a:r>
            <a:r>
              <a:rPr lang="en-US" sz="2600" dirty="0" smtClean="0">
                <a:solidFill>
                  <a:schemeClr val="tx2"/>
                </a:solidFill>
                <a:sym typeface="Webdings"/>
              </a:rPr>
              <a:t>W</a:t>
            </a:r>
            <a:r>
              <a:rPr lang="en-US" sz="2600" dirty="0" smtClean="0">
                <a:solidFill>
                  <a:schemeClr val="tx2"/>
                </a:solidFill>
              </a:rPr>
              <a:t>hat </a:t>
            </a:r>
            <a:r>
              <a:rPr lang="en-US" sz="2600" dirty="0">
                <a:solidFill>
                  <a:schemeClr val="tx2"/>
                </a:solidFill>
              </a:rPr>
              <a:t>effects it </a:t>
            </a:r>
            <a:r>
              <a:rPr lang="en-US" sz="2600" dirty="0" smtClean="0">
                <a:solidFill>
                  <a:schemeClr val="tx2"/>
                </a:solidFill>
              </a:rPr>
              <a:t>has</a:t>
            </a:r>
          </a:p>
          <a:p>
            <a:pPr marL="3314700" indent="0">
              <a:buNone/>
            </a:pPr>
            <a:r>
              <a:rPr lang="en-US" sz="2600" i="1" dirty="0">
                <a:solidFill>
                  <a:schemeClr val="tx2"/>
                </a:solidFill>
              </a:rPr>
              <a:t>The rivers, seas, and soil become polluted. As </a:t>
            </a:r>
            <a:r>
              <a:rPr lang="en-US" sz="2600" i="1" dirty="0" smtClean="0">
                <a:solidFill>
                  <a:schemeClr val="tx2"/>
                </a:solidFill>
              </a:rPr>
              <a:t>a result</a:t>
            </a:r>
            <a:r>
              <a:rPr lang="en-US" sz="2600" i="1" dirty="0">
                <a:solidFill>
                  <a:schemeClr val="tx2"/>
                </a:solidFill>
              </a:rPr>
              <a:t>, lots of fish and plant species </a:t>
            </a:r>
            <a:r>
              <a:rPr lang="en-US" sz="2600" i="1" dirty="0" smtClean="0">
                <a:solidFill>
                  <a:schemeClr val="tx2"/>
                </a:solidFill>
              </a:rPr>
              <a:t>are poisoned </a:t>
            </a:r>
            <a:r>
              <a:rPr lang="en-US" sz="2600" i="1" dirty="0">
                <a:solidFill>
                  <a:schemeClr val="tx2"/>
                </a:solidFill>
              </a:rPr>
              <a:t>or wiped out. People also </a:t>
            </a:r>
            <a:r>
              <a:rPr lang="en-US" sz="2600" i="1" dirty="0" smtClean="0">
                <a:solidFill>
                  <a:schemeClr val="tx2"/>
                </a:solidFill>
              </a:rPr>
              <a:t>have breathing </a:t>
            </a:r>
            <a:r>
              <a:rPr lang="en-US" sz="2600" i="1" dirty="0">
                <a:solidFill>
                  <a:schemeClr val="tx2"/>
                </a:solidFill>
              </a:rPr>
              <a:t>problems.</a:t>
            </a:r>
            <a:endParaRPr lang="en-US" sz="2600" dirty="0">
              <a:solidFill>
                <a:schemeClr val="tx2"/>
              </a:solidFill>
            </a:endParaRPr>
          </a:p>
          <a:p>
            <a:pPr marL="0" indent="0">
              <a:buNone/>
            </a:pPr>
            <a:r>
              <a:rPr lang="en-US" sz="2600" dirty="0" smtClean="0">
                <a:solidFill>
                  <a:schemeClr val="accent2"/>
                </a:solidFill>
                <a:sym typeface="Webdings"/>
              </a:rPr>
              <a:t> </a:t>
            </a:r>
            <a:r>
              <a:rPr lang="en-US" sz="2600" dirty="0" smtClean="0">
                <a:solidFill>
                  <a:schemeClr val="tx2"/>
                </a:solidFill>
                <a:sym typeface="Webdings"/>
              </a:rPr>
              <a:t>W</a:t>
            </a:r>
            <a:r>
              <a:rPr lang="en-US" sz="2600" dirty="0" smtClean="0">
                <a:solidFill>
                  <a:schemeClr val="tx2"/>
                </a:solidFill>
              </a:rPr>
              <a:t>hat </a:t>
            </a:r>
            <a:r>
              <a:rPr lang="en-US" sz="2600" dirty="0">
                <a:solidFill>
                  <a:schemeClr val="tx2"/>
                </a:solidFill>
              </a:rPr>
              <a:t>governments are doing </a:t>
            </a:r>
            <a:r>
              <a:rPr lang="en-US" sz="2600" dirty="0" smtClean="0">
                <a:solidFill>
                  <a:schemeClr val="tx2"/>
                </a:solidFill>
              </a:rPr>
              <a:t>&amp; </a:t>
            </a:r>
            <a:r>
              <a:rPr lang="en-US" sz="2600" dirty="0">
                <a:solidFill>
                  <a:schemeClr val="tx2"/>
                </a:solidFill>
                <a:sym typeface="Webdings"/>
              </a:rPr>
              <a:t>w</a:t>
            </a:r>
            <a:r>
              <a:rPr lang="en-US" sz="2600" dirty="0" smtClean="0">
                <a:solidFill>
                  <a:schemeClr val="tx2"/>
                </a:solidFill>
              </a:rPr>
              <a:t>hat </a:t>
            </a:r>
            <a:r>
              <a:rPr lang="en-US" sz="2600" dirty="0">
                <a:solidFill>
                  <a:schemeClr val="tx2"/>
                </a:solidFill>
              </a:rPr>
              <a:t>we can do</a:t>
            </a:r>
            <a:endParaRPr lang="ru-RU" sz="2600" dirty="0">
              <a:solidFill>
                <a:schemeClr val="tx2"/>
              </a:solidFill>
            </a:endParaRPr>
          </a:p>
          <a:p>
            <a:pPr marL="3314700" indent="0">
              <a:buNone/>
            </a:pPr>
            <a:r>
              <a:rPr lang="en-US" sz="2600" i="1" dirty="0">
                <a:solidFill>
                  <a:schemeClr val="tx2"/>
                </a:solidFill>
              </a:rPr>
              <a:t>Governments are trying to reduce air </a:t>
            </a:r>
            <a:r>
              <a:rPr lang="en-US" sz="2600" i="1" dirty="0" smtClean="0">
                <a:solidFill>
                  <a:schemeClr val="tx2"/>
                </a:solidFill>
              </a:rPr>
              <a:t>pollution and </a:t>
            </a:r>
            <a:r>
              <a:rPr lang="en-US" sz="2600" i="1" dirty="0">
                <a:solidFill>
                  <a:schemeClr val="tx2"/>
                </a:solidFill>
              </a:rPr>
              <a:t>are making industries use </a:t>
            </a:r>
            <a:r>
              <a:rPr lang="en-US" sz="2600" i="1" dirty="0" smtClean="0">
                <a:solidFill>
                  <a:schemeClr val="tx2"/>
                </a:solidFill>
              </a:rPr>
              <a:t>new technologies. We </a:t>
            </a:r>
            <a:r>
              <a:rPr lang="en-US" sz="2600" i="1" dirty="0">
                <a:solidFill>
                  <a:schemeClr val="tx2"/>
                </a:solidFill>
              </a:rPr>
              <a:t>can use our cars less.</a:t>
            </a:r>
            <a:endParaRPr lang="en-US" sz="2600" dirty="0" smtClean="0">
              <a:solidFill>
                <a:schemeClr val="tx2"/>
              </a:solidFill>
            </a:endParaRPr>
          </a:p>
          <a:p>
            <a:pPr marL="0" indent="0">
              <a:buNone/>
            </a:pPr>
            <a:endParaRPr lang="en-US" dirty="0">
              <a:solidFill>
                <a:schemeClr val="tx2"/>
              </a:solidFill>
            </a:endParaRPr>
          </a:p>
          <a:p>
            <a:pPr marL="0" indent="0">
              <a:buNone/>
            </a:pPr>
            <a:endParaRPr lang="ru-RU" dirty="0">
              <a:solidFill>
                <a:schemeClr val="tx2"/>
              </a:solidFill>
            </a:endParaRPr>
          </a:p>
        </p:txBody>
      </p:sp>
      <p:sp>
        <p:nvSpPr>
          <p:cNvPr id="7" name="Заголовок 8"/>
          <p:cNvSpPr>
            <a:spLocks noGrp="1"/>
          </p:cNvSpPr>
          <p:nvPr>
            <p:ph type="title"/>
          </p:nvPr>
        </p:nvSpPr>
        <p:spPr>
          <a:xfrm>
            <a:off x="1410026" y="171450"/>
            <a:ext cx="9371949" cy="688128"/>
          </a:xfrm>
        </p:spPr>
        <p:txBody>
          <a:bodyPr>
            <a:normAutofit/>
          </a:bodyPr>
          <a:lstStyle/>
          <a:p>
            <a:r>
              <a:rPr lang="en-US" sz="2800" dirty="0"/>
              <a:t>Make notes </a:t>
            </a:r>
            <a:r>
              <a:rPr lang="en-US" sz="2800" dirty="0" smtClean="0"/>
              <a:t>about Acid</a:t>
            </a:r>
            <a:r>
              <a:rPr lang="ru-RU" sz="2800" dirty="0" smtClean="0"/>
              <a:t> </a:t>
            </a:r>
            <a:r>
              <a:rPr lang="en-US" sz="2800" dirty="0" smtClean="0"/>
              <a:t>rain</a:t>
            </a:r>
            <a:endParaRPr lang="ru-RU" sz="2800" dirty="0"/>
          </a:p>
        </p:txBody>
      </p:sp>
    </p:spTree>
    <p:extLst>
      <p:ext uri="{BB962C8B-B14F-4D97-AF65-F5344CB8AC3E}">
        <p14:creationId xmlns:p14="http://schemas.microsoft.com/office/powerpoint/2010/main" val="100987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fade">
                                      <p:cBhvr>
                                        <p:cTn id="21" dur="1000"/>
                                        <p:tgtEl>
                                          <p:spTgt spid="6">
                                            <p:txEl>
                                              <p:pRg st="5" end="5"/>
                                            </p:txEl>
                                          </p:spTgt>
                                        </p:tgtEl>
                                      </p:cBhvr>
                                    </p:animEffect>
                                    <p:anim calcmode="lin" valueType="num">
                                      <p:cBhvr>
                                        <p:cTn id="2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Экология: 16x9">
  <a:themeElements>
    <a:clrScheme name="Экология">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Форма библиотеки документов</Display>
  <Edit>Форма библиотеки документов</Edit>
  <New>Форма библиотеки документов</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Это значение указывает на число сохранений и редакций. Программа отвечает за обновление этого значения после каждой редакции.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E4A0A9-2C99-418B-A071-FC66BFD35DE9}">
  <ds:schemaRefs>
    <ds:schemaRef ds:uri="http://schemas.microsoft.com/sharepoint/v3/contenttype/forms"/>
  </ds:schemaRefs>
</ds:datastoreItem>
</file>

<file path=customXml/itemProps2.xml><?xml version="1.0" encoding="utf-8"?>
<ds:datastoreItem xmlns:ds="http://schemas.openxmlformats.org/officeDocument/2006/customXml" ds:itemID="{DE493AF9-AC66-400F-BE61-DEAB22F2F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8C8B583-6F29-43E5-A753-63A626A76C98}">
  <ds:schemaRefs>
    <ds:schemaRef ds:uri="http://schemas.microsoft.com/office/2006/metadata/properties"/>
    <ds:schemaRef ds:uri="http://purl.org/dc/dcmitype/"/>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1999</TotalTime>
  <Words>2203</Words>
  <Application>Microsoft Office PowerPoint</Application>
  <PresentationFormat>Широкоэкранный</PresentationFormat>
  <Paragraphs>227</Paragraphs>
  <Slides>18</Slides>
  <Notes>17</Notes>
  <HiddenSlides>0</HiddenSlides>
  <MMClips>4</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18</vt:i4>
      </vt:variant>
    </vt:vector>
  </HeadingPairs>
  <TitlesOfParts>
    <vt:vector size="25" baseType="lpstr">
      <vt:lpstr>Arial</vt:lpstr>
      <vt:lpstr>Calibri</vt:lpstr>
      <vt:lpstr>Corbel</vt:lpstr>
      <vt:lpstr>Times New Roman</vt:lpstr>
      <vt:lpstr>Webdings</vt:lpstr>
      <vt:lpstr>Wingdings 2</vt:lpstr>
      <vt:lpstr>Экология: 16x9</vt:lpstr>
      <vt:lpstr>Save the Earth</vt:lpstr>
      <vt:lpstr>Look at new words and at the pictures and answer the questions </vt:lpstr>
      <vt:lpstr>Repeat after me and translate</vt:lpstr>
      <vt:lpstr>Answer the questions</vt:lpstr>
      <vt:lpstr>Let’s check up your answers, but before it, fill in the blanks with the words. Listen, read and translate the text</vt:lpstr>
      <vt:lpstr>Let’s remember some words from the text</vt:lpstr>
      <vt:lpstr>Let’s do the task using the text and new words.  Match the words and complete the sentences</vt:lpstr>
      <vt:lpstr>Let’s discuss some green issues. We’ll do it using the notes. What do the notes mean? Look at the Study Skills.</vt:lpstr>
      <vt:lpstr>Make notes about Acid rain</vt:lpstr>
      <vt:lpstr>Work in groups. Choose a card with one of the ecological problems. You should complete the notes.</vt:lpstr>
      <vt:lpstr>Air pollution</vt:lpstr>
      <vt:lpstr>Air pollution</vt:lpstr>
      <vt:lpstr>Water pollution</vt:lpstr>
      <vt:lpstr>Water pollution</vt:lpstr>
      <vt:lpstr>Soil pollution</vt:lpstr>
      <vt:lpstr>Soil pollution</vt:lpstr>
      <vt:lpstr>Home task</vt:lpstr>
      <vt:lpstr>Thank you for your attention!!!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Макет заголовка</dc:title>
  <dc:creator>Александр</dc:creator>
  <cp:lastModifiedBy>Александр Яковлев</cp:lastModifiedBy>
  <cp:revision>116</cp:revision>
  <dcterms:created xsi:type="dcterms:W3CDTF">2013-04-05T20:05:51Z</dcterms:created>
  <dcterms:modified xsi:type="dcterms:W3CDTF">2022-03-25T12:31:32Z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