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</p:sldMasterIdLst>
  <p:notesMasterIdLst>
    <p:notesMasterId r:id="rId16"/>
  </p:notesMasterIdLst>
  <p:sldIdLst>
    <p:sldId id="347" r:id="rId4"/>
    <p:sldId id="263" r:id="rId5"/>
    <p:sldId id="358" r:id="rId6"/>
    <p:sldId id="360" r:id="rId7"/>
    <p:sldId id="286" r:id="rId8"/>
    <p:sldId id="357" r:id="rId9"/>
    <p:sldId id="352" r:id="rId10"/>
    <p:sldId id="370" r:id="rId11"/>
    <p:sldId id="367" r:id="rId12"/>
    <p:sldId id="377" r:id="rId13"/>
    <p:sldId id="372" r:id="rId14"/>
    <p:sldId id="3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EA"/>
    <a:srgbClr val="FFC000"/>
    <a:srgbClr val="00B0F0"/>
    <a:srgbClr val="FF0000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9" autoAdjust="0"/>
    <p:restoredTop sz="96433" autoAdjust="0"/>
  </p:normalViewPr>
  <p:slideViewPr>
    <p:cSldViewPr>
      <p:cViewPr varScale="1">
        <p:scale>
          <a:sx n="113" d="100"/>
          <a:sy n="113" d="100"/>
        </p:scale>
        <p:origin x="10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9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audio" Target="../media/audio3.wav"/><Relationship Id="rId18" Type="http://schemas.openxmlformats.org/officeDocument/2006/relationships/audio" Target="../media/audio8.wav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audio" Target="../media/audio2.wav"/><Relationship Id="rId17" Type="http://schemas.openxmlformats.org/officeDocument/2006/relationships/audio" Target="../media/audio7.wav"/><Relationship Id="rId2" Type="http://schemas.openxmlformats.org/officeDocument/2006/relationships/image" Target="../media/image14.jpeg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11" Type="http://schemas.openxmlformats.org/officeDocument/2006/relationships/audio" Target="../media/audio1.wav"/><Relationship Id="rId5" Type="http://schemas.openxmlformats.org/officeDocument/2006/relationships/image" Target="../media/image17.jpeg"/><Relationship Id="rId15" Type="http://schemas.openxmlformats.org/officeDocument/2006/relationships/audio" Target="../media/audio5.wav"/><Relationship Id="rId10" Type="http://schemas.openxmlformats.org/officeDocument/2006/relationships/image" Target="../media/image22.gif"/><Relationship Id="rId19" Type="http://schemas.openxmlformats.org/officeDocument/2006/relationships/audio" Target="../media/audio9.wav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0.wav"/><Relationship Id="rId7" Type="http://schemas.openxmlformats.org/officeDocument/2006/relationships/hyperlink" Target="file:///D:\&#1051;&#1070;&#1041;&#1048;&#1052;&#1054;&#1049;\&#1087;&#1086;%20&#1072;&#1085;&#1075;&#1083;&#1080;&#1081;&#1089;&#1082;&#1086;&#1084;&#1091;%20&#1103;&#1079;&#1099;&#1082;&#1091;\&#1082;&#1086;&#1085;&#1089;&#1087;&#1077;&#1082;&#1090;&#1099;%20&#1091;&#1088;&#1086;&#1082;&#1086;&#1074;\&#1088;&#1072;&#1076;&#1080;&#1086;\&#1048;&#1090;&#1086;&#1075;\&#1044;&#1086;&#1089;&#1082;&#1072;%20-%20&#1091;&#1087;&#1088;&#1072;&#1078;&#1085;&#1077;&#1085;&#1080;&#1103;\ex.1.noteboo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g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 rot="20318445">
            <a:off x="114540" y="464137"/>
            <a:ext cx="4934996" cy="15596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lIns="91440" tIns="45720" rIns="91440" bIns="45720" rtlCol="0" anchor="ctr">
            <a:noAutofit/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 smtClean="0">
                <a:ln/>
                <a:solidFill>
                  <a:schemeClr val="accent4"/>
                </a:solidFill>
              </a:rPr>
              <a:t>The power of … </a:t>
            </a:r>
            <a:endParaRPr lang="ru-RU" sz="46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58" name="Picture 10" descr="Картинки по запросу говорить в рупор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1832" y="518917"/>
            <a:ext cx="4104265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US" sz="2000" dirty="0"/>
              <a:t>What radio professions do you know?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23265" y="1677773"/>
            <a:ext cx="432073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What verbs related to “radio” do you know?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1832" y="2957154"/>
            <a:ext cx="460896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dirty="0"/>
              <a:t>W</a:t>
            </a:r>
            <a:r>
              <a:rPr lang="en-US" dirty="0" smtClean="0"/>
              <a:t>hat can student radio provide students with?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6432" y="5567336"/>
            <a:ext cx="3826689" cy="3886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Why are we going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to talk about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radio?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4401" y="4359419"/>
            <a:ext cx="44196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dirty="0"/>
              <a:t>Who can try to make own radio </a:t>
            </a:r>
            <a:r>
              <a:rPr lang="en-US" dirty="0" err="1"/>
              <a:t>programme</a:t>
            </a:r>
            <a:r>
              <a:rPr lang="en-US" dirty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8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81000" y="152400"/>
            <a:ext cx="6858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err="1" smtClean="0">
                <a:ln/>
                <a:solidFill>
                  <a:schemeClr val="accent4"/>
                </a:solidFill>
              </a:rPr>
              <a:t>Hometask</a:t>
            </a:r>
            <a:endParaRPr lang="ru-RU" sz="3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18070" y="1219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Work </a:t>
            </a:r>
            <a:r>
              <a:rPr lang="en-US" sz="2000"/>
              <a:t>in </a:t>
            </a:r>
            <a:r>
              <a:rPr lang="en-US" sz="2000" smtClean="0"/>
              <a:t>group. </a:t>
            </a:r>
            <a:r>
              <a:rPr lang="en-US" sz="2000" dirty="0" smtClean="0"/>
              <a:t>Record your radio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that you have already made </a:t>
            </a:r>
            <a:r>
              <a:rPr lang="en-US" sz="2000" dirty="0"/>
              <a:t>and play it for the class.</a:t>
            </a:r>
            <a:endParaRPr lang="ru-RU" sz="2000" dirty="0"/>
          </a:p>
        </p:txBody>
      </p:sp>
      <p:pic>
        <p:nvPicPr>
          <p:cNvPr id="3076" name="Picture 4" descr="Картинки по запросу radio programm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71800"/>
            <a:ext cx="3465812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 rot="20318445">
            <a:off x="-401068" y="876522"/>
            <a:ext cx="5027517" cy="12563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lIns="91440" tIns="45720" rIns="91440" bIns="45720" rtlCol="0" anchor="ctr">
            <a:noAutofit/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/>
                <a:solidFill>
                  <a:schemeClr val="accent4"/>
                </a:solidFill>
              </a:rPr>
              <a:t>Thank for your attention and don’t switch over!</a:t>
            </a:r>
            <a:endParaRPr lang="ru-RU" sz="4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58" name="Picture 10" descr="Картинки по запросу говорить в рупор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533400" y="146409"/>
            <a:ext cx="6696075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latinLnBrk="1">
              <a:defRPr/>
            </a:pPr>
            <a:r>
              <a:rPr lang="en-US" sz="3600" b="1" dirty="0" smtClean="0">
                <a:ln/>
                <a:solidFill>
                  <a:schemeClr val="accent4"/>
                </a:solidFill>
              </a:rPr>
              <a:t>What types </a:t>
            </a:r>
            <a:r>
              <a:rPr lang="en-US" sz="3600" b="1" dirty="0">
                <a:ln/>
                <a:solidFill>
                  <a:schemeClr val="accent4"/>
                </a:solidFill>
              </a:rPr>
              <a:t>of </a:t>
            </a:r>
            <a:r>
              <a:rPr lang="en-US" sz="3600" b="1" dirty="0" smtClean="0">
                <a:ln/>
                <a:solidFill>
                  <a:schemeClr val="accent4"/>
                </a:solidFill>
              </a:rPr>
              <a:t>media do you know?</a:t>
            </a:r>
            <a:endParaRPr kumimoji="1" lang="en-US" altLang="ko-KR" sz="3500" b="1" dirty="0">
              <a:ln/>
              <a:solidFill>
                <a:schemeClr val="accent4"/>
              </a:solidFill>
              <a:ea typeface="굴림" pitchFamily="34" charset="-127"/>
            </a:endParaRPr>
          </a:p>
        </p:txBody>
      </p:sp>
      <p:pic>
        <p:nvPicPr>
          <p:cNvPr id="1026" name="Picture 2" descr="Картинки по запросу types of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114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6620690" y="4648200"/>
            <a:ext cx="2286000" cy="716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paper printed and sold usually daily or weekly with news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advertisements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58" y="2139906"/>
            <a:ext cx="24819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way to communicate with your partner who might be a  thousand miles away using the computer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20690" y="2504621"/>
            <a:ext cx="217605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broadcasting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(the news, plays,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advertisements,</a:t>
            </a:r>
            <a:r>
              <a:rPr lang="en-US" sz="1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shows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for people to watch on their television sets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3342934"/>
            <a:ext cx="1905000" cy="50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broadcasting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people to listen to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7309" y="4498383"/>
            <a:ext cx="2277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 large thin book with a paper cover, containing reports, photographs, stories 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usually published once a month or once a week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1963846">
            <a:off x="2466313" y="2327478"/>
            <a:ext cx="1897075" cy="9216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1963846">
            <a:off x="2904528" y="3301623"/>
            <a:ext cx="1474284" cy="9236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0440965">
            <a:off x="4602580" y="2794931"/>
            <a:ext cx="2064769" cy="9216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13576">
            <a:off x="4661363" y="4142543"/>
            <a:ext cx="2064769" cy="9216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9792990">
            <a:off x="2229786" y="4281679"/>
            <a:ext cx="2004200" cy="9063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6553200" cy="71596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3600" b="1" dirty="0" smtClean="0">
                <a:ln/>
                <a:solidFill>
                  <a:schemeClr val="accent4"/>
                </a:solidFill>
              </a:rPr>
              <a:t>What type of media are we going to talk about? Listen and guess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" name="Picture 2" descr="Картинки по запросу rad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40115"/>
            <a:ext cx="3200399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398145"/>
            <a:ext cx="609600" cy="609600"/>
          </a:xfrm>
          <a:prstGeom prst="rect">
            <a:avLst/>
          </a:prstGeom>
        </p:spPr>
      </p:pic>
      <p:pic>
        <p:nvPicPr>
          <p:cNvPr id="1032" name="Picture 8" descr="Картинки по запросу internet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7127"/>
            <a:ext cx="4859735" cy="219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television m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0145"/>
            <a:ext cx="2952136" cy="24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magazines and newspape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35" y="3615395"/>
            <a:ext cx="4229100" cy="30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hlinkClick r:id="" action="ppaction://hlinkshowjump?jump=nextslide"/>
          </p:cNvPr>
          <p:cNvSpPr/>
          <p:nvPr/>
        </p:nvSpPr>
        <p:spPr>
          <a:xfrm>
            <a:off x="560613" y="187215"/>
            <a:ext cx="6282623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3"/>
                </a:solidFill>
              </a:rPr>
              <a:t>RADIO</a:t>
            </a:r>
            <a:endParaRPr lang="ru-RU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8" name="Picture 4" descr="Картинки по запросу кликнуть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2311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27725 -0.325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" y="13716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Ga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is a 1984 song performed and recorded by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British rock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band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Queen and their lead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singer Freddie Mercury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Recorded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1983 and released in January 1984, the song was a commentary on television overtaking radio's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popularity.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68"/>
          <p:cNvSpPr>
            <a:spLocks noChangeArrowheads="1"/>
          </p:cNvSpPr>
          <p:nvPr/>
        </p:nvSpPr>
        <p:spPr bwMode="gray">
          <a:xfrm>
            <a:off x="533400" y="146409"/>
            <a:ext cx="6696075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latinLnBrk="1">
              <a:defRPr/>
            </a:pPr>
            <a:r>
              <a:rPr lang="en-US" altLang="ko-KR" sz="3600" b="1" dirty="0" smtClean="0">
                <a:ln/>
                <a:solidFill>
                  <a:schemeClr val="accent4"/>
                </a:solidFill>
              </a:rPr>
              <a:t>“Radio Gaga”</a:t>
            </a:r>
            <a:endParaRPr kumimoji="1" lang="en-US" altLang="ko-KR" sz="3500" b="1" dirty="0">
              <a:ln/>
              <a:solidFill>
                <a:schemeClr val="accent4"/>
              </a:solidFill>
              <a:ea typeface="굴림" pitchFamily="34" charset="-127"/>
            </a:endParaRPr>
          </a:p>
        </p:txBody>
      </p:sp>
      <p:pic>
        <p:nvPicPr>
          <p:cNvPr id="1026" name="Picture 2" descr="Картинки по запросу radio ga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56" y="2564394"/>
            <a:ext cx="2972876" cy="33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61" end="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56439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1832" y="518917"/>
            <a:ext cx="4104265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US" sz="2000" dirty="0"/>
              <a:t>What radio professions do you know?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23265" y="1677773"/>
            <a:ext cx="432073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What verbs related to “radio” do you know?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1832" y="2957154"/>
            <a:ext cx="460896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dirty="0"/>
              <a:t>W</a:t>
            </a:r>
            <a:r>
              <a:rPr lang="en-US" dirty="0" smtClean="0"/>
              <a:t>hat can student radio provide students with?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6432" y="5567336"/>
            <a:ext cx="3826689" cy="3886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Why are we going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to talk about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radio?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4401" y="4359419"/>
            <a:ext cx="44196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dirty="0"/>
              <a:t>Who can try to make own radio </a:t>
            </a:r>
            <a:r>
              <a:rPr lang="en-US" dirty="0" err="1"/>
              <a:t>programme</a:t>
            </a:r>
            <a:r>
              <a:rPr lang="en-US" dirty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35379" y="4477081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radio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2807" y="3770789"/>
            <a:ext cx="2587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[</a:t>
            </a:r>
            <a:r>
              <a:rPr lang="en-US" sz="1600" dirty="0" err="1"/>
              <a:t>tɜːn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/ off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5379" y="4122865"/>
            <a:ext cx="21643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[</a:t>
            </a:r>
            <a:r>
              <a:rPr lang="en-US" sz="1600" dirty="0" err="1"/>
              <a:t>tjuːn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2129" y="4829157"/>
            <a:ext cx="2481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 something on the radio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1614" y="3423463"/>
            <a:ext cx="26570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                    [</a:t>
            </a:r>
            <a:r>
              <a:rPr lang="en-US" sz="1600" dirty="0" smtClean="0"/>
              <a:t>ˈ</a:t>
            </a:r>
            <a:r>
              <a:rPr lang="en-US" sz="1600" dirty="0" err="1" smtClean="0"/>
              <a:t>prəʊɡram</a:t>
            </a:r>
            <a:r>
              <a:rPr lang="en-US" sz="1600" dirty="0" smtClean="0"/>
              <a:t>]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6" name="Прямоугольник 25"/>
          <p:cNvSpPr/>
          <p:nvPr/>
        </p:nvSpPr>
        <p:spPr>
          <a:xfrm>
            <a:off x="1279051" y="978404"/>
            <a:ext cx="1255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[‘</a:t>
            </a:r>
            <a:r>
              <a:rPr lang="en-US" sz="1600" dirty="0" smtClean="0"/>
              <a:t>brɔːdkɑːst]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81000" y="2360944"/>
            <a:ext cx="1208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station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1459" y="3048000"/>
            <a:ext cx="22181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[</a:t>
            </a:r>
            <a:r>
              <a:rPr lang="en-US" sz="1600" dirty="0"/>
              <a:t>ˈ</a:t>
            </a:r>
            <a:r>
              <a:rPr lang="en-US" sz="1600" dirty="0" err="1"/>
              <a:t>ɪndəstri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614" y="1322698"/>
            <a:ext cx="2356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adio                 [</a:t>
            </a:r>
            <a:r>
              <a:rPr lang="en-US" sz="1600" dirty="0" err="1" smtClean="0"/>
              <a:t>prɪ</a:t>
            </a:r>
            <a:r>
              <a:rPr lang="en-US" sz="1600" dirty="0" err="1"/>
              <a:t>ˈ</a:t>
            </a:r>
            <a:r>
              <a:rPr lang="en-US" sz="1600" dirty="0" err="1" smtClean="0"/>
              <a:t>zɛntə</a:t>
            </a:r>
            <a:r>
              <a:rPr lang="en-US" sz="1600" dirty="0" smtClean="0"/>
              <a:t>]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8812" y="1668914"/>
            <a:ext cx="1386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 smtClean="0"/>
              <a:t>ˈ</a:t>
            </a:r>
            <a:r>
              <a:rPr lang="en-US" sz="1600" dirty="0" err="1" smtClean="0"/>
              <a:t>dʒəːn</a:t>
            </a:r>
            <a:r>
              <a:rPr lang="en-US" sz="1600" dirty="0" smtClean="0"/>
              <a:t>(ə)</a:t>
            </a:r>
            <a:r>
              <a:rPr lang="en-US" sz="1600" dirty="0" err="1" smtClean="0"/>
              <a:t>lɪst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2023130"/>
            <a:ext cx="1234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 err="1"/>
              <a:t>tɛkˈnɪʃ</a:t>
            </a:r>
            <a:r>
              <a:rPr lang="en-US" sz="1600" dirty="0"/>
              <a:t>(ə)n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9200" y="2668613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 err="1"/>
              <a:t>ɛndʒɪˈnɪə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68"/>
          <p:cNvSpPr>
            <a:spLocks noChangeArrowheads="1"/>
          </p:cNvSpPr>
          <p:nvPr/>
        </p:nvSpPr>
        <p:spPr bwMode="gray">
          <a:xfrm>
            <a:off x="461040" y="190795"/>
            <a:ext cx="6696075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latinLnBrk="1">
              <a:defRPr/>
            </a:pPr>
            <a:r>
              <a:rPr lang="en-US" sz="2400" b="1" dirty="0" smtClean="0">
                <a:ln/>
                <a:solidFill>
                  <a:schemeClr val="accent4"/>
                </a:solidFill>
              </a:rPr>
              <a:t>Listen and repeat the words in bold and translate them </a:t>
            </a:r>
            <a:endParaRPr kumimoji="1" lang="en-US" altLang="ko-KR" sz="2400" b="1" dirty="0">
              <a:ln/>
              <a:solidFill>
                <a:schemeClr val="accent4"/>
              </a:solidFill>
              <a:ea typeface="굴림" pitchFamily="34" charset="-127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5418" y="5703881"/>
            <a:ext cx="409299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000" b="1" dirty="0">
                <a:ln/>
                <a:solidFill>
                  <a:schemeClr val="accent3"/>
                </a:solidFill>
              </a:rPr>
              <a:t>Read, translate the phrases  and match them with 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pictures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1" name="Picture 8" descr="Картинки по запросу turn the radio 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491" y="2805976"/>
            <a:ext cx="1965726" cy="14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Картинки по запросу europa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51" y="3418713"/>
            <a:ext cx="1328032" cy="85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Картинки по запросу radio pres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30" y="985416"/>
            <a:ext cx="1313627" cy="187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Картинки по запросу listen to the rad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584" y="1365722"/>
            <a:ext cx="1664416" cy="111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Картинки по запросу tune the radio in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98" y="2620369"/>
            <a:ext cx="1451468" cy="11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Картинки по запросу journalist on rad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42" y="5018432"/>
            <a:ext cx="1222452" cy="14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Картинки по запросу radio technici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69" y="4115417"/>
            <a:ext cx="104569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665" y="1189312"/>
            <a:ext cx="1404084" cy="1170070"/>
          </a:xfrm>
          <a:prstGeom prst="rect">
            <a:avLst/>
          </a:prstGeom>
        </p:spPr>
      </p:pic>
      <p:pic>
        <p:nvPicPr>
          <p:cNvPr id="205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01" y="4762404"/>
            <a:ext cx="1745191" cy="14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7569" y="978404"/>
            <a:ext cx="1024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1" name="broadcast.WAV"/>
                </a:hlinkClick>
              </a:rPr>
              <a:t>broadcast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62281" y="1293804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2" name="presenter.WAV"/>
                </a:hlinkClick>
              </a:rPr>
              <a:t>presenter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2" name="presenter.WAV"/>
                </a:hlinkClick>
              </a:rPr>
              <a:t> 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11614" y="1651338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3" name="journalist.WAV"/>
                </a:hlinkClick>
              </a:rPr>
              <a:t>journalist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3" name="journalist.WAV"/>
                </a:hlinkClick>
              </a:rPr>
              <a:t> 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08260" y="2037874"/>
            <a:ext cx="1082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4" name="technician.WAV"/>
                </a:hlinkClick>
              </a:rPr>
              <a:t>technician </a:t>
            </a:r>
            <a:endParaRPr lang="ru-RU" sz="16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48640" y="2647334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5" name="engineer.WAV"/>
                </a:hlinkClick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5" name="engineer.WAV"/>
                </a:hlinkClick>
              </a:rPr>
              <a:t>engineer </a:t>
            </a:r>
            <a:endParaRPr lang="ru-RU" sz="16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889622" y="3048000"/>
            <a:ext cx="910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6" name="industry.WAV"/>
                </a:hlinkClick>
              </a:rPr>
              <a:t>industry </a:t>
            </a:r>
            <a:endParaRPr lang="ru-RU" sz="16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848274" y="3418713"/>
            <a:ext cx="1133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7" name="programme.WAV"/>
                </a:hlinkClick>
              </a:rPr>
              <a:t>programme</a:t>
            </a:r>
            <a:endParaRPr lang="ru-RU" sz="1600" dirty="0"/>
          </a:p>
        </p:txBody>
      </p:sp>
      <p:sp>
        <p:nvSpPr>
          <p:cNvPr id="2049" name="Прямоугольник 2048"/>
          <p:cNvSpPr/>
          <p:nvPr/>
        </p:nvSpPr>
        <p:spPr>
          <a:xfrm>
            <a:off x="424749" y="3768956"/>
            <a:ext cx="567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8" name="turn.WAV"/>
                </a:hlinkClick>
              </a:rPr>
              <a:t>turn </a:t>
            </a:r>
            <a:endParaRPr lang="ru-RU" sz="1600" dirty="0"/>
          </a:p>
        </p:txBody>
      </p:sp>
      <p:sp>
        <p:nvSpPr>
          <p:cNvPr id="2062" name="Прямоугольник 2061"/>
          <p:cNvSpPr/>
          <p:nvPr/>
        </p:nvSpPr>
        <p:spPr>
          <a:xfrm>
            <a:off x="424749" y="4125969"/>
            <a:ext cx="590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snd r:embed="rId19" name="tune.WAV"/>
                </a:hlinkClick>
              </a:rPr>
              <a:t>tune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693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34" y="139195"/>
            <a:ext cx="6858000" cy="71596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700" b="1" dirty="0" smtClean="0">
                <a:ln/>
                <a:solidFill>
                  <a:schemeClr val="accent4"/>
                </a:solidFill>
              </a:rPr>
              <a:t>Listen to the text about a student radio and put  the titles in the correct order.</a:t>
            </a:r>
            <a:r>
              <a:rPr lang="en-US" sz="2700" b="1" dirty="0">
                <a:ln/>
                <a:solidFill>
                  <a:schemeClr val="accent4"/>
                </a:solidFill>
              </a:rPr>
              <a:t> There is one extra </a:t>
            </a:r>
            <a:r>
              <a:rPr lang="en-US" sz="2700" b="1" dirty="0" smtClean="0">
                <a:ln/>
                <a:solidFill>
                  <a:schemeClr val="accent4"/>
                </a:solidFill>
              </a:rPr>
              <a:t>title</a:t>
            </a:r>
            <a:endParaRPr lang="ru-RU" sz="32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4" name="Picture 2" descr="Картинки по запросу internet rad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34" y="2011598"/>
            <a:ext cx="548481" cy="5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" y="2011598"/>
            <a:ext cx="2629694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/>
              <a:t>Good Work Experience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3875" y="3576993"/>
            <a:ext cx="201696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/>
              <a:t>Up-to-date News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2715942"/>
            <a:ext cx="154401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/>
              <a:t>Music &amp; Fun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4390" y="4392108"/>
            <a:ext cx="2195740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Different Roles </a:t>
            </a:r>
            <a:endParaRPr lang="ru-RU" sz="2000" dirty="0"/>
          </a:p>
        </p:txBody>
      </p:sp>
      <p:sp>
        <p:nvSpPr>
          <p:cNvPr id="10" name="TextBox 9">
            <a:hlinkClick r:id="" action="ppaction://noaction">
              <a:snd r:embed="rId3" name="1_Ex. 2a, p. 43.wav"/>
            </a:hlinkClick>
          </p:cNvPr>
          <p:cNvSpPr txBox="1"/>
          <p:nvPr/>
        </p:nvSpPr>
        <p:spPr>
          <a:xfrm>
            <a:off x="6477000" y="212981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Paragraph 1</a:t>
            </a:r>
            <a:endParaRPr lang="ru-RU" dirty="0"/>
          </a:p>
        </p:txBody>
      </p:sp>
      <p:pic>
        <p:nvPicPr>
          <p:cNvPr id="12" name="Picture 2" descr="Картинки по запросу internet rad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34" y="2617362"/>
            <a:ext cx="548481" cy="5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" action="ppaction://noaction">
              <a:snd r:embed="rId4" name="2_Ex. 2a, p. 43.wav"/>
            </a:hlinkClick>
          </p:cNvPr>
          <p:cNvSpPr txBox="1"/>
          <p:nvPr/>
        </p:nvSpPr>
        <p:spPr>
          <a:xfrm>
            <a:off x="6477000" y="2735578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Paragraph 2</a:t>
            </a:r>
            <a:endParaRPr lang="ru-RU" dirty="0"/>
          </a:p>
        </p:txBody>
      </p:sp>
      <p:pic>
        <p:nvPicPr>
          <p:cNvPr id="14" name="Picture 2" descr="Картинки по запросу internet rad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34" y="3244570"/>
            <a:ext cx="548481" cy="5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hlinkClick r:id="" action="ppaction://noaction">
              <a:snd r:embed="rId5" name="3_Ex. 2a, p. 43.wav"/>
            </a:hlinkClick>
          </p:cNvPr>
          <p:cNvSpPr txBox="1"/>
          <p:nvPr/>
        </p:nvSpPr>
        <p:spPr>
          <a:xfrm>
            <a:off x="6477000" y="336278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Paragraph 3</a:t>
            </a:r>
            <a:endParaRPr lang="ru-RU" dirty="0"/>
          </a:p>
        </p:txBody>
      </p:sp>
      <p:pic>
        <p:nvPicPr>
          <p:cNvPr id="16" name="Picture 2" descr="Картинки по запросу internet rad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96" y="3871778"/>
            <a:ext cx="548481" cy="5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" action="ppaction://noaction">
              <a:snd r:embed="rId6" name="4_Ex. 2a, p. 43.wav"/>
            </a:hlinkClick>
          </p:cNvPr>
          <p:cNvSpPr txBox="1"/>
          <p:nvPr/>
        </p:nvSpPr>
        <p:spPr>
          <a:xfrm>
            <a:off x="6485162" y="398999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Paragraph 4</a:t>
            </a:r>
            <a:endParaRPr lang="ru-RU" dirty="0"/>
          </a:p>
        </p:txBody>
      </p:sp>
      <p:pic>
        <p:nvPicPr>
          <p:cNvPr id="1028" name="Picture 4" descr="Картинки по запросу радио on air">
            <a:hlinkClick r:id="rId7" action="ppaction://program" highlightClick="1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74" y="4621680"/>
            <a:ext cx="1532162" cy="11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Track46 - Track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143000"/>
            <a:ext cx="609600" cy="609600"/>
          </a:xfrm>
          <a:prstGeom prst="rect">
            <a:avLst/>
          </a:prstGeom>
        </p:spPr>
      </p:pic>
      <p:sp>
        <p:nvSpPr>
          <p:cNvPr id="34" name="Объект 2"/>
          <p:cNvSpPr>
            <a:spLocks noGrp="1"/>
          </p:cNvSpPr>
          <p:nvPr>
            <p:ph idx="1"/>
          </p:nvPr>
        </p:nvSpPr>
        <p:spPr>
          <a:xfrm>
            <a:off x="1981200" y="457200"/>
            <a:ext cx="7086600" cy="3810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i="1" dirty="0" smtClean="0"/>
              <a:t>Alison: </a:t>
            </a:r>
            <a:r>
              <a:rPr lang="en-US" sz="1600" dirty="0" smtClean="0"/>
              <a:t>Good morning listeners and welcome to</a:t>
            </a:r>
            <a:r>
              <a:rPr lang="ru-RU" sz="1600" dirty="0" smtClean="0"/>
              <a:t> </a:t>
            </a:r>
            <a:r>
              <a:rPr lang="en-US" sz="1600" dirty="0" smtClean="0"/>
              <a:t>‘Breakfast Time’ with your DJ, Alison Cole. We’re coming</a:t>
            </a:r>
            <a:r>
              <a:rPr lang="ru-RU" sz="1600" dirty="0" smtClean="0"/>
              <a:t> </a:t>
            </a:r>
            <a:r>
              <a:rPr lang="en-US" sz="1600" dirty="0" smtClean="0"/>
              <a:t>to you live from the studios of Radcliffe University with</a:t>
            </a:r>
            <a:r>
              <a:rPr lang="ru-RU" sz="1600" dirty="0" smtClean="0"/>
              <a:t> </a:t>
            </a:r>
            <a:r>
              <a:rPr lang="en-US" sz="1600" dirty="0" smtClean="0"/>
              <a:t>the news that matters to you. First, here’s a quick</a:t>
            </a:r>
            <a:r>
              <a:rPr lang="ru-RU" sz="1600" dirty="0" smtClean="0"/>
              <a:t> </a:t>
            </a:r>
            <a:r>
              <a:rPr lang="en-US" sz="1600" dirty="0" smtClean="0"/>
              <a:t>update on the big basketball game last Friday against</a:t>
            </a:r>
            <a:r>
              <a:rPr lang="ru-RU" sz="1600" dirty="0" smtClean="0"/>
              <a:t> </a:t>
            </a:r>
            <a:r>
              <a:rPr lang="en-US" sz="1600" dirty="0" smtClean="0"/>
              <a:t>Sutton. Your Radcliffe Raiders are going on to the</a:t>
            </a:r>
            <a:r>
              <a:rPr lang="ru-RU" sz="1600" dirty="0" smtClean="0"/>
              <a:t> </a:t>
            </a:r>
            <a:r>
              <a:rPr lang="en-US" sz="1600" dirty="0" smtClean="0"/>
              <a:t>championship. That’s right. We knew they could do it.</a:t>
            </a:r>
            <a:r>
              <a:rPr lang="ru-RU" sz="1600" dirty="0" smtClean="0"/>
              <a:t> </a:t>
            </a:r>
            <a:r>
              <a:rPr lang="en-US" sz="1600" dirty="0" smtClean="0"/>
              <a:t>Great job mates! Now for the local news here’s our star</a:t>
            </a:r>
            <a:r>
              <a:rPr lang="ru-RU" sz="1600" dirty="0" smtClean="0"/>
              <a:t> </a:t>
            </a:r>
            <a:r>
              <a:rPr lang="en-US" sz="1600" dirty="0" smtClean="0"/>
              <a:t>reporter, Mark Jackson.</a:t>
            </a:r>
          </a:p>
          <a:p>
            <a:pPr marL="0" indent="0" algn="just">
              <a:buNone/>
            </a:pPr>
            <a:r>
              <a:rPr lang="en-US" sz="1600" b="1" i="1" dirty="0" smtClean="0"/>
              <a:t>Mark: </a:t>
            </a:r>
            <a:r>
              <a:rPr lang="en-US" sz="1600" dirty="0" smtClean="0"/>
              <a:t>Thank you, Alison, and good morning to you all. </a:t>
            </a:r>
            <a:r>
              <a:rPr lang="en-US" sz="1600" dirty="0" err="1" smtClean="0"/>
              <a:t>Mr</a:t>
            </a:r>
            <a:r>
              <a:rPr lang="ru-RU" sz="1600" dirty="0" smtClean="0"/>
              <a:t> </a:t>
            </a:r>
            <a:r>
              <a:rPr lang="en-US" sz="1600" dirty="0" smtClean="0"/>
              <a:t>Baker, our Fire Service Chief, is retiring after 40 years of</a:t>
            </a:r>
            <a:r>
              <a:rPr lang="ru-RU" sz="1600" dirty="0" smtClean="0"/>
              <a:t> </a:t>
            </a:r>
            <a:r>
              <a:rPr lang="en-US" sz="1600" dirty="0" smtClean="0"/>
              <a:t>hard work. There is a special celebration for him on 4</a:t>
            </a:r>
            <a:r>
              <a:rPr lang="en-US" sz="1600" baseline="30000" dirty="0" smtClean="0"/>
              <a:t>th</a:t>
            </a:r>
            <a:r>
              <a:rPr lang="ru-RU" sz="1600" dirty="0" smtClean="0"/>
              <a:t> </a:t>
            </a:r>
            <a:r>
              <a:rPr lang="en-US" sz="1600" dirty="0" smtClean="0"/>
              <a:t>June. Make sure you are there. We all wish </a:t>
            </a:r>
            <a:r>
              <a:rPr lang="en-US" sz="1600" dirty="0" err="1" smtClean="0"/>
              <a:t>Mr</a:t>
            </a:r>
            <a:r>
              <a:rPr lang="en-US" sz="1600" dirty="0" smtClean="0"/>
              <a:t> Baker a</a:t>
            </a:r>
            <a:r>
              <a:rPr lang="ru-RU" sz="1600" dirty="0" smtClean="0"/>
              <a:t> </a:t>
            </a:r>
            <a:r>
              <a:rPr lang="en-US" sz="1600" dirty="0" smtClean="0"/>
              <a:t>pleasant retirement.</a:t>
            </a:r>
            <a:r>
              <a:rPr lang="ru-RU" sz="1600" dirty="0" smtClean="0"/>
              <a:t> </a:t>
            </a:r>
            <a:r>
              <a:rPr lang="en-US" sz="1600" dirty="0" smtClean="0"/>
              <a:t>Traffic is heavy today in the town </a:t>
            </a:r>
            <a:r>
              <a:rPr lang="en-US" sz="1600" dirty="0" err="1" smtClean="0"/>
              <a:t>centre</a:t>
            </a:r>
            <a:r>
              <a:rPr lang="en-US" sz="1600" dirty="0" smtClean="0"/>
              <a:t> due to road</a:t>
            </a:r>
            <a:r>
              <a:rPr lang="ru-RU" sz="1600" dirty="0" smtClean="0"/>
              <a:t> </a:t>
            </a:r>
            <a:r>
              <a:rPr lang="en-US" sz="1600" dirty="0" smtClean="0"/>
              <a:t>work in Collins Circle. Be careful!</a:t>
            </a:r>
            <a:r>
              <a:rPr lang="ru-RU" sz="1600" dirty="0" smtClean="0"/>
              <a:t> </a:t>
            </a:r>
            <a:r>
              <a:rPr lang="en-US" sz="1600" dirty="0" smtClean="0"/>
              <a:t>That’s it for now. Alison. Back to you!</a:t>
            </a:r>
          </a:p>
          <a:p>
            <a:pPr marL="0" indent="0" algn="just">
              <a:buNone/>
            </a:pPr>
            <a:r>
              <a:rPr lang="en-US" sz="1600" b="1" i="1" dirty="0" smtClean="0"/>
              <a:t>Alison: </a:t>
            </a:r>
            <a:r>
              <a:rPr lang="en-US" sz="1600" dirty="0" smtClean="0"/>
              <a:t>Great, Mark. Thanks for that. Let’s get back to</a:t>
            </a:r>
            <a:r>
              <a:rPr lang="ru-RU" sz="1600" dirty="0" smtClean="0"/>
              <a:t> </a:t>
            </a:r>
            <a:r>
              <a:rPr lang="en-US" sz="1600" dirty="0" smtClean="0"/>
              <a:t>the tunes we all know and love. Here’s U2 with “Where</a:t>
            </a:r>
            <a:r>
              <a:rPr lang="ru-RU" sz="1600" dirty="0" smtClean="0"/>
              <a:t> </a:t>
            </a:r>
            <a:r>
              <a:rPr lang="en-US" sz="1600" dirty="0" smtClean="0"/>
              <a:t>the Streets Have No Name” …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15306"/>
            <a:ext cx="3206230" cy="2133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38" y="198120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ome live –</a:t>
            </a:r>
            <a:r>
              <a:rPr lang="ru-RU" sz="1400" dirty="0" smtClean="0"/>
              <a:t> выходить </a:t>
            </a:r>
            <a:r>
              <a:rPr lang="en-US" sz="1400" dirty="0" smtClean="0"/>
              <a:t> </a:t>
            </a:r>
            <a:r>
              <a:rPr lang="ru-RU" sz="1400" dirty="0" smtClean="0"/>
              <a:t>в прямом эфире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9381" y="2504420"/>
            <a:ext cx="1846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quick</a:t>
            </a:r>
            <a:r>
              <a:rPr lang="ru-RU" sz="1400" dirty="0"/>
              <a:t> </a:t>
            </a:r>
            <a:r>
              <a:rPr lang="en-US" sz="1400" dirty="0" smtClean="0"/>
              <a:t>update</a:t>
            </a:r>
            <a:r>
              <a:rPr lang="ru-RU" sz="1400" dirty="0" smtClean="0"/>
              <a:t> – последние новости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9381" y="3036230"/>
            <a:ext cx="1837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</a:t>
            </a:r>
            <a:r>
              <a:rPr lang="en-US" sz="1400" dirty="0" err="1" smtClean="0"/>
              <a:t>hampionship</a:t>
            </a:r>
            <a:r>
              <a:rPr lang="ru-RU" sz="1400" dirty="0" smtClean="0"/>
              <a:t> - чемпионат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8535" y="3604736"/>
            <a:ext cx="18461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/>
              <a:t>Fire Service Chief – </a:t>
            </a:r>
            <a:r>
              <a:rPr lang="ru-RU" sz="1400" smtClean="0"/>
              <a:t>начальник пожарной службы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20594" y="4352298"/>
            <a:ext cx="1848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retirement</a:t>
            </a:r>
            <a:r>
              <a:rPr lang="ru-RU" sz="1400" dirty="0" smtClean="0"/>
              <a:t> – уход на пенсию, в отставку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0593" y="4920496"/>
            <a:ext cx="1857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due </a:t>
            </a:r>
            <a:r>
              <a:rPr lang="en-US" sz="1400" dirty="0" smtClean="0"/>
              <a:t>to – </a:t>
            </a:r>
            <a:r>
              <a:rPr lang="ru-RU" sz="1400" dirty="0" smtClean="0"/>
              <a:t>по причине, из-за</a:t>
            </a:r>
            <a:r>
              <a:rPr lang="en-US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382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3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870" y="1219201"/>
            <a:ext cx="8574212" cy="4689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i="1" dirty="0" smtClean="0"/>
              <a:t>DJ: </a:t>
            </a:r>
            <a:r>
              <a:rPr lang="en-US" sz="1600" dirty="0" smtClean="0"/>
              <a:t>Good morning listeners and welcome to</a:t>
            </a:r>
            <a:r>
              <a:rPr lang="ru-RU" sz="1600" dirty="0" smtClean="0"/>
              <a:t> </a:t>
            </a:r>
            <a:r>
              <a:rPr lang="en-US" sz="1600" dirty="0" smtClean="0"/>
              <a:t>________________ with your DJ, _____________. We’re coming</a:t>
            </a:r>
            <a:r>
              <a:rPr lang="ru-RU" sz="1600" dirty="0" smtClean="0"/>
              <a:t> </a:t>
            </a:r>
            <a:r>
              <a:rPr lang="en-US" sz="1600" dirty="0" smtClean="0"/>
              <a:t>to you live from the studios of __________________with</a:t>
            </a:r>
            <a:r>
              <a:rPr lang="ru-RU" sz="1600" dirty="0" smtClean="0"/>
              <a:t> </a:t>
            </a:r>
            <a:r>
              <a:rPr lang="en-US" sz="1600" dirty="0" smtClean="0"/>
              <a:t>the news that matters to you. First, here’s a quick</a:t>
            </a:r>
            <a:r>
              <a:rPr lang="ru-RU" sz="1600" dirty="0" smtClean="0"/>
              <a:t> </a:t>
            </a:r>
            <a:r>
              <a:rPr lang="en-US" sz="1600" dirty="0" smtClean="0"/>
              <a:t>update </a:t>
            </a:r>
            <a:r>
              <a:rPr lang="ru-RU" sz="1600" dirty="0" smtClean="0"/>
              <a:t>________________________________________________________________</a:t>
            </a:r>
          </a:p>
          <a:p>
            <a:pPr marL="0" indent="0">
              <a:buNone/>
            </a:pPr>
            <a:r>
              <a:rPr lang="ru-RU" sz="1600" dirty="0" smtClean="0"/>
              <a:t>__________________________________________________________________________________. </a:t>
            </a:r>
            <a:r>
              <a:rPr lang="en-US" sz="1600" dirty="0" smtClean="0"/>
              <a:t>Now for the local news here’s our star</a:t>
            </a:r>
            <a:r>
              <a:rPr lang="ru-RU" sz="1600" dirty="0" smtClean="0"/>
              <a:t> </a:t>
            </a:r>
            <a:r>
              <a:rPr lang="en-US" sz="1600" dirty="0" smtClean="0"/>
              <a:t>reporter, _______________.</a:t>
            </a:r>
          </a:p>
          <a:p>
            <a:pPr marL="0" indent="0">
              <a:buNone/>
            </a:pPr>
            <a:r>
              <a:rPr lang="en-US" sz="1600" b="1" i="1" dirty="0" smtClean="0"/>
              <a:t>Journalist 1: </a:t>
            </a:r>
            <a:r>
              <a:rPr lang="en-US" sz="1600" dirty="0" smtClean="0"/>
              <a:t>Thank you, _____________, and good morning to you all. _________________________ </a:t>
            </a:r>
            <a:r>
              <a:rPr lang="ru-RU" sz="1600" dirty="0" smtClean="0"/>
              <a:t>_____________________________ _____________________________________</a:t>
            </a:r>
            <a:r>
              <a:rPr lang="en-US" sz="1600" dirty="0" smtClean="0"/>
              <a:t>_______________</a:t>
            </a:r>
          </a:p>
          <a:p>
            <a:pPr marL="0" indent="0">
              <a:buNone/>
            </a:pPr>
            <a:r>
              <a:rPr lang="en-US" sz="1600" dirty="0" smtClean="0"/>
              <a:t>__________________________________________________________________________________</a:t>
            </a:r>
            <a:r>
              <a:rPr lang="ru-RU" sz="1600" dirty="0" smtClean="0"/>
              <a:t>. </a:t>
            </a:r>
            <a:r>
              <a:rPr lang="en-US" sz="1600" dirty="0" smtClean="0"/>
              <a:t>That’s it for now. Back to you!</a:t>
            </a:r>
          </a:p>
          <a:p>
            <a:pPr marL="0" indent="0">
              <a:buNone/>
            </a:pPr>
            <a:r>
              <a:rPr lang="en-US" sz="1600" b="1" i="1" dirty="0" smtClean="0"/>
              <a:t>DJ</a:t>
            </a:r>
            <a:r>
              <a:rPr lang="en-US" sz="1600" b="1" i="1" dirty="0" smtClean="0"/>
              <a:t>: </a:t>
            </a:r>
            <a:r>
              <a:rPr lang="en-US" sz="1600" dirty="0" smtClean="0"/>
              <a:t>Great, </a:t>
            </a:r>
            <a:r>
              <a:rPr lang="ru-RU" sz="1600" dirty="0" smtClean="0"/>
              <a:t>________</a:t>
            </a:r>
            <a:r>
              <a:rPr lang="en-US" sz="1600" dirty="0" smtClean="0"/>
              <a:t>. Thanks for that. Let’s get back to</a:t>
            </a:r>
            <a:r>
              <a:rPr lang="ru-RU" sz="1600" dirty="0" smtClean="0"/>
              <a:t> </a:t>
            </a:r>
            <a:r>
              <a:rPr lang="en-US" sz="1600" dirty="0" smtClean="0"/>
              <a:t>the tunes we all know and love. Here’s ______</a:t>
            </a:r>
          </a:p>
          <a:p>
            <a:pPr marL="0" indent="0">
              <a:buNone/>
            </a:pPr>
            <a:r>
              <a:rPr lang="en-US" sz="1600" dirty="0" smtClean="0"/>
              <a:t>__________________________________________________________________________________</a:t>
            </a:r>
            <a:endParaRPr lang="ru-RU" sz="1600" dirty="0"/>
          </a:p>
        </p:txBody>
      </p:sp>
      <p:pic>
        <p:nvPicPr>
          <p:cNvPr id="4" name="Track46 - Track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457200"/>
            <a:ext cx="609600" cy="609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 noGrp="1"/>
          </p:cNvSpPr>
          <p:nvPr>
            <p:ph type="title"/>
          </p:nvPr>
        </p:nvSpPr>
        <p:spPr>
          <a:xfrm>
            <a:off x="304800" y="103981"/>
            <a:ext cx="69342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n/>
                <a:solidFill>
                  <a:schemeClr val="accent4"/>
                </a:solidFill>
              </a:rPr>
              <a:t>Make your own short </a:t>
            </a:r>
            <a:r>
              <a:rPr lang="en-US" sz="2800" b="1" dirty="0" smtClean="0">
                <a:ln/>
                <a:solidFill>
                  <a:schemeClr val="accent4"/>
                </a:solidFill>
              </a:rPr>
              <a:t>radio </a:t>
            </a:r>
            <a:r>
              <a:rPr lang="en-US" sz="2800" b="1" dirty="0" err="1" smtClean="0">
                <a:ln/>
                <a:solidFill>
                  <a:schemeClr val="accent4"/>
                </a:solidFill>
              </a:rPr>
              <a:t>programme</a:t>
            </a:r>
            <a:r>
              <a:rPr lang="en-US" sz="28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2800" b="1" dirty="0">
                <a:ln/>
                <a:solidFill>
                  <a:schemeClr val="accent4"/>
                </a:solidFill>
              </a:rPr>
              <a:t>on your latest </a:t>
            </a:r>
            <a:r>
              <a:rPr lang="en-US" sz="2800" b="1" dirty="0" smtClean="0">
                <a:ln/>
                <a:solidFill>
                  <a:schemeClr val="accent4"/>
                </a:solidFill>
              </a:rPr>
              <a:t>school or local news</a:t>
            </a:r>
            <a:endParaRPr lang="ru-RU" sz="32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">
      <a:dk1>
        <a:srgbClr val="343434"/>
      </a:dk1>
      <a:lt1>
        <a:srgbClr val="FFFFFF"/>
      </a:lt1>
      <a:dk2>
        <a:srgbClr val="343434"/>
      </a:dk2>
      <a:lt2>
        <a:srgbClr val="1D6FA7"/>
      </a:lt2>
      <a:accent1>
        <a:srgbClr val="2061CA"/>
      </a:accent1>
      <a:accent2>
        <a:srgbClr val="5DCCFD"/>
      </a:accent2>
      <a:accent3>
        <a:srgbClr val="92D050"/>
      </a:accent3>
      <a:accent4>
        <a:srgbClr val="02A4EC"/>
      </a:accent4>
      <a:accent5>
        <a:srgbClr val="0FB2FD"/>
      </a:accent5>
      <a:accent6>
        <a:srgbClr val="4B99E6"/>
      </a:accent6>
      <a:hlink>
        <a:srgbClr val="69CFFE"/>
      </a:hlink>
      <a:folHlink>
        <a:srgbClr val="0E37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Другая 3">
      <a:dk1>
        <a:srgbClr val="343434"/>
      </a:dk1>
      <a:lt1>
        <a:srgbClr val="FFFFFF"/>
      </a:lt1>
      <a:dk2>
        <a:srgbClr val="343434"/>
      </a:dk2>
      <a:lt2>
        <a:srgbClr val="1D6FA7"/>
      </a:lt2>
      <a:accent1>
        <a:srgbClr val="2061CA"/>
      </a:accent1>
      <a:accent2>
        <a:srgbClr val="5DCCFD"/>
      </a:accent2>
      <a:accent3>
        <a:srgbClr val="92D050"/>
      </a:accent3>
      <a:accent4>
        <a:srgbClr val="02A4EC"/>
      </a:accent4>
      <a:accent5>
        <a:srgbClr val="0FB2FD"/>
      </a:accent5>
      <a:accent6>
        <a:srgbClr val="4B99E6"/>
      </a:accent6>
      <a:hlink>
        <a:srgbClr val="02A4EC"/>
      </a:hlink>
      <a:folHlink>
        <a:srgbClr val="92D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 37">
      <a:dk1>
        <a:srgbClr val="343434"/>
      </a:dk1>
      <a:lt1>
        <a:srgbClr val="FFFFFF"/>
      </a:lt1>
      <a:dk2>
        <a:srgbClr val="343434"/>
      </a:dk2>
      <a:lt2>
        <a:srgbClr val="1D6FA7"/>
      </a:lt2>
      <a:accent1>
        <a:srgbClr val="2061CA"/>
      </a:accent1>
      <a:accent2>
        <a:srgbClr val="5DCCFD"/>
      </a:accent2>
      <a:accent3>
        <a:srgbClr val="92D050"/>
      </a:accent3>
      <a:accent4>
        <a:srgbClr val="02A4EC"/>
      </a:accent4>
      <a:accent5>
        <a:srgbClr val="0FB2FD"/>
      </a:accent5>
      <a:accent6>
        <a:srgbClr val="4B99E6"/>
      </a:accent6>
      <a:hlink>
        <a:srgbClr val="69CFF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5449</TotalTime>
  <Words>722</Words>
  <Application>Microsoft Office PowerPoint</Application>
  <PresentationFormat>Экран (4:3)</PresentationFormat>
  <Paragraphs>73</Paragraphs>
  <Slides>12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맑은 고딕</vt:lpstr>
      <vt:lpstr>Arial</vt:lpstr>
      <vt:lpstr>Calibri</vt:lpstr>
      <vt:lpstr>굴림</vt:lpstr>
      <vt:lpstr>Times New Roman</vt:lpstr>
      <vt:lpstr>Office Theme</vt:lpstr>
      <vt:lpstr>1_Office Theme</vt:lpstr>
      <vt:lpstr>15_Office Theme</vt:lpstr>
      <vt:lpstr>Презентация PowerPoint</vt:lpstr>
      <vt:lpstr>Презентация PowerPoint</vt:lpstr>
      <vt:lpstr>What type of media are we going to talk about? Listen and guess</vt:lpstr>
      <vt:lpstr>Презентация PowerPoint</vt:lpstr>
      <vt:lpstr>Презентация PowerPoint</vt:lpstr>
      <vt:lpstr>Презентация PowerPoint</vt:lpstr>
      <vt:lpstr>Listen to the text about a student radio and put  the titles in the correct order. There is one extra title</vt:lpstr>
      <vt:lpstr>Презентация PowerPoint</vt:lpstr>
      <vt:lpstr>Make your own short radio programme on your latest school or local news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Александр Яковлев</cp:lastModifiedBy>
  <cp:revision>549</cp:revision>
  <dcterms:created xsi:type="dcterms:W3CDTF">2012-04-26T17:06:14Z</dcterms:created>
  <dcterms:modified xsi:type="dcterms:W3CDTF">2019-01-21T19:53:47Z</dcterms:modified>
</cp:coreProperties>
</file>